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8" r:id="rId4"/>
    <p:sldId id="271" r:id="rId5"/>
    <p:sldId id="272" r:id="rId6"/>
    <p:sldId id="283" r:id="rId7"/>
    <p:sldId id="257" r:id="rId8"/>
    <p:sldId id="270" r:id="rId9"/>
    <p:sldId id="284" r:id="rId10"/>
    <p:sldId id="275" r:id="rId11"/>
    <p:sldId id="276" r:id="rId12"/>
    <p:sldId id="277" r:id="rId13"/>
    <p:sldId id="278" r:id="rId14"/>
    <p:sldId id="258" r:id="rId15"/>
    <p:sldId id="259" r:id="rId16"/>
    <p:sldId id="273" r:id="rId17"/>
    <p:sldId id="261" r:id="rId18"/>
    <p:sldId id="260" r:id="rId19"/>
    <p:sldId id="280" r:id="rId20"/>
    <p:sldId id="282"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1F5A2-5FE5-4869-A731-2AABCF87D2CC}"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n-US"/>
        </a:p>
      </dgm:t>
    </dgm:pt>
    <dgm:pt modelId="{C01CB22E-7FBA-4B11-93CD-7E457EF83E02}">
      <dgm:prSet/>
      <dgm:spPr/>
      <dgm:t>
        <a:bodyPr/>
        <a:lstStyle/>
        <a:p>
          <a:r>
            <a:rPr lang="en-CA"/>
            <a:t>I want to become a chartered accountant by 2025 </a:t>
          </a:r>
          <a:endParaRPr lang="en-US"/>
        </a:p>
      </dgm:t>
    </dgm:pt>
    <dgm:pt modelId="{76621C1C-018C-40CB-8DB8-8101F7A943BB}" type="parTrans" cxnId="{C0C0BC1E-1891-4393-96A5-7352F849D360}">
      <dgm:prSet/>
      <dgm:spPr/>
      <dgm:t>
        <a:bodyPr/>
        <a:lstStyle/>
        <a:p>
          <a:endParaRPr lang="en-US"/>
        </a:p>
      </dgm:t>
    </dgm:pt>
    <dgm:pt modelId="{4A354050-6863-4996-9ACE-F56F64D866CF}" type="sibTrans" cxnId="{C0C0BC1E-1891-4393-96A5-7352F849D360}">
      <dgm:prSet/>
      <dgm:spPr/>
      <dgm:t>
        <a:bodyPr/>
        <a:lstStyle/>
        <a:p>
          <a:endParaRPr lang="en-US"/>
        </a:p>
      </dgm:t>
    </dgm:pt>
    <dgm:pt modelId="{7072CEBA-74EA-4654-A11D-D6CA6844B62D}">
      <dgm:prSet/>
      <dgm:spPr/>
      <dgm:t>
        <a:bodyPr/>
        <a:lstStyle/>
        <a:p>
          <a:r>
            <a:rPr lang="en-CA"/>
            <a:t>To get there, I will need to:</a:t>
          </a:r>
          <a:endParaRPr lang="en-US"/>
        </a:p>
      </dgm:t>
    </dgm:pt>
    <dgm:pt modelId="{6AB7D5FD-670D-443F-B4FB-DA11D1677264}" type="parTrans" cxnId="{5E34155B-275A-436F-9492-058F02AE3E6B}">
      <dgm:prSet/>
      <dgm:spPr/>
      <dgm:t>
        <a:bodyPr/>
        <a:lstStyle/>
        <a:p>
          <a:endParaRPr lang="en-US"/>
        </a:p>
      </dgm:t>
    </dgm:pt>
    <dgm:pt modelId="{EA447F46-DBF5-4009-9C49-CF674AC8C87A}" type="sibTrans" cxnId="{5E34155B-275A-436F-9492-058F02AE3E6B}">
      <dgm:prSet/>
      <dgm:spPr/>
      <dgm:t>
        <a:bodyPr/>
        <a:lstStyle/>
        <a:p>
          <a:endParaRPr lang="en-US"/>
        </a:p>
      </dgm:t>
    </dgm:pt>
    <dgm:pt modelId="{F877C090-F7A4-404A-8B85-78210816F164}">
      <dgm:prSet/>
      <dgm:spPr/>
      <dgm:t>
        <a:bodyPr/>
        <a:lstStyle/>
        <a:p>
          <a:r>
            <a:rPr lang="en-CA" dirty="0"/>
            <a:t>Graduate high school by June 2020</a:t>
          </a:r>
          <a:endParaRPr lang="en-US" dirty="0"/>
        </a:p>
      </dgm:t>
    </dgm:pt>
    <dgm:pt modelId="{818BEECD-9F95-4E21-9F20-41B2AF1DB539}" type="parTrans" cxnId="{3084EFB6-3C81-4552-B0FE-2A3BB6DAB084}">
      <dgm:prSet/>
      <dgm:spPr/>
      <dgm:t>
        <a:bodyPr/>
        <a:lstStyle/>
        <a:p>
          <a:endParaRPr lang="en-US"/>
        </a:p>
      </dgm:t>
    </dgm:pt>
    <dgm:pt modelId="{6C409E93-AE61-4788-A20D-BA838CD726CC}" type="sibTrans" cxnId="{3084EFB6-3C81-4552-B0FE-2A3BB6DAB084}">
      <dgm:prSet/>
      <dgm:spPr/>
      <dgm:t>
        <a:bodyPr/>
        <a:lstStyle/>
        <a:p>
          <a:endParaRPr lang="en-US"/>
        </a:p>
      </dgm:t>
    </dgm:pt>
    <dgm:pt modelId="{539EDF6A-4622-4C57-96F8-CC9C91156C37}">
      <dgm:prSet/>
      <dgm:spPr/>
      <dgm:t>
        <a:bodyPr/>
        <a:lstStyle/>
        <a:p>
          <a:r>
            <a:rPr lang="en-CA" dirty="0"/>
            <a:t>To achieve this I will have to graduate high school with good enough grades to get accepted into university</a:t>
          </a:r>
          <a:endParaRPr lang="en-US" dirty="0"/>
        </a:p>
      </dgm:t>
    </dgm:pt>
    <dgm:pt modelId="{BFB09982-7ED2-4246-9C62-AC8FEBE27D45}" type="parTrans" cxnId="{62F5D9D8-93B4-4CB7-B863-C404D1309075}">
      <dgm:prSet/>
      <dgm:spPr/>
      <dgm:t>
        <a:bodyPr/>
        <a:lstStyle/>
        <a:p>
          <a:endParaRPr lang="en-US"/>
        </a:p>
      </dgm:t>
    </dgm:pt>
    <dgm:pt modelId="{100C9A68-0B5A-4542-BA85-55623ACD169E}" type="sibTrans" cxnId="{62F5D9D8-93B4-4CB7-B863-C404D1309075}">
      <dgm:prSet/>
      <dgm:spPr/>
      <dgm:t>
        <a:bodyPr/>
        <a:lstStyle/>
        <a:p>
          <a:endParaRPr lang="en-US"/>
        </a:p>
      </dgm:t>
    </dgm:pt>
    <dgm:pt modelId="{8CC7C32D-5695-4616-B0F2-10F333941CCA}">
      <dgm:prSet/>
      <dgm:spPr/>
      <dgm:t>
        <a:bodyPr/>
        <a:lstStyle/>
        <a:p>
          <a:r>
            <a:rPr lang="en-CA" dirty="0"/>
            <a:t>Then I would have to take one year off of school to make money to pay for my education </a:t>
          </a:r>
          <a:endParaRPr lang="en-US" dirty="0"/>
        </a:p>
      </dgm:t>
    </dgm:pt>
    <dgm:pt modelId="{FFA84E31-53C5-458B-BE26-F6A9A3A58E9B}" type="parTrans" cxnId="{9A0E6E8A-A3D8-43DD-9EB8-1D6C4EB70E73}">
      <dgm:prSet/>
      <dgm:spPr/>
      <dgm:t>
        <a:bodyPr/>
        <a:lstStyle/>
        <a:p>
          <a:endParaRPr lang="en-US"/>
        </a:p>
      </dgm:t>
    </dgm:pt>
    <dgm:pt modelId="{835D5307-F659-4504-A1E8-58A32580B7D5}" type="sibTrans" cxnId="{9A0E6E8A-A3D8-43DD-9EB8-1D6C4EB70E73}">
      <dgm:prSet/>
      <dgm:spPr/>
      <dgm:t>
        <a:bodyPr/>
        <a:lstStyle/>
        <a:p>
          <a:endParaRPr lang="en-US"/>
        </a:p>
      </dgm:t>
    </dgm:pt>
    <dgm:pt modelId="{E25B3D93-7BD0-4772-ACD1-295E6EF88FD7}" type="pres">
      <dgm:prSet presAssocID="{6DC1F5A2-5FE5-4869-A731-2AABCF87D2CC}" presName="Name0" presStyleCnt="0">
        <dgm:presLayoutVars>
          <dgm:dir/>
          <dgm:resizeHandles val="exact"/>
        </dgm:presLayoutVars>
      </dgm:prSet>
      <dgm:spPr/>
    </dgm:pt>
    <dgm:pt modelId="{9D41DB4A-D3B5-4F7D-8C29-BE92E27BF6B0}" type="pres">
      <dgm:prSet presAssocID="{C01CB22E-7FBA-4B11-93CD-7E457EF83E02}" presName="node" presStyleLbl="node1" presStyleIdx="0" presStyleCnt="2">
        <dgm:presLayoutVars>
          <dgm:bulletEnabled val="1"/>
        </dgm:presLayoutVars>
      </dgm:prSet>
      <dgm:spPr/>
    </dgm:pt>
    <dgm:pt modelId="{B5FACEAA-7038-44DF-8C3A-0CE9C67A9CC2}" type="pres">
      <dgm:prSet presAssocID="{4A354050-6863-4996-9ACE-F56F64D866CF}" presName="sibTrans" presStyleLbl="sibTrans2D1" presStyleIdx="0" presStyleCnt="1"/>
      <dgm:spPr/>
    </dgm:pt>
    <dgm:pt modelId="{0D59B21B-CBA4-4368-A7F7-33CA2C7A4E55}" type="pres">
      <dgm:prSet presAssocID="{4A354050-6863-4996-9ACE-F56F64D866CF}" presName="connectorText" presStyleLbl="sibTrans2D1" presStyleIdx="0" presStyleCnt="1"/>
      <dgm:spPr/>
    </dgm:pt>
    <dgm:pt modelId="{5840CF75-1271-429D-88EB-46DB1F778A5B}" type="pres">
      <dgm:prSet presAssocID="{7072CEBA-74EA-4654-A11D-D6CA6844B62D}" presName="node" presStyleLbl="node1" presStyleIdx="1" presStyleCnt="2">
        <dgm:presLayoutVars>
          <dgm:bulletEnabled val="1"/>
        </dgm:presLayoutVars>
      </dgm:prSet>
      <dgm:spPr/>
    </dgm:pt>
  </dgm:ptLst>
  <dgm:cxnLst>
    <dgm:cxn modelId="{E58D6302-C85E-4008-8BAA-13439D306827}" type="presOf" srcId="{C01CB22E-7FBA-4B11-93CD-7E457EF83E02}" destId="{9D41DB4A-D3B5-4F7D-8C29-BE92E27BF6B0}" srcOrd="0" destOrd="0" presId="urn:microsoft.com/office/officeart/2005/8/layout/process1"/>
    <dgm:cxn modelId="{F3A0D807-BC60-4573-9B86-FAA81016AAA5}" type="presOf" srcId="{8CC7C32D-5695-4616-B0F2-10F333941CCA}" destId="{5840CF75-1271-429D-88EB-46DB1F778A5B}" srcOrd="0" destOrd="3" presId="urn:microsoft.com/office/officeart/2005/8/layout/process1"/>
    <dgm:cxn modelId="{C0C0BC1E-1891-4393-96A5-7352F849D360}" srcId="{6DC1F5A2-5FE5-4869-A731-2AABCF87D2CC}" destId="{C01CB22E-7FBA-4B11-93CD-7E457EF83E02}" srcOrd="0" destOrd="0" parTransId="{76621C1C-018C-40CB-8DB8-8101F7A943BB}" sibTransId="{4A354050-6863-4996-9ACE-F56F64D866CF}"/>
    <dgm:cxn modelId="{A26C713E-9E96-40E3-BCAA-51A4C081C9E5}" type="presOf" srcId="{7072CEBA-74EA-4654-A11D-D6CA6844B62D}" destId="{5840CF75-1271-429D-88EB-46DB1F778A5B}" srcOrd="0" destOrd="0" presId="urn:microsoft.com/office/officeart/2005/8/layout/process1"/>
    <dgm:cxn modelId="{5E34155B-275A-436F-9492-058F02AE3E6B}" srcId="{6DC1F5A2-5FE5-4869-A731-2AABCF87D2CC}" destId="{7072CEBA-74EA-4654-A11D-D6CA6844B62D}" srcOrd="1" destOrd="0" parTransId="{6AB7D5FD-670D-443F-B4FB-DA11D1677264}" sibTransId="{EA447F46-DBF5-4009-9C49-CF674AC8C87A}"/>
    <dgm:cxn modelId="{8FE30C61-91C2-46B3-A4E3-8F53E4605A55}" type="presOf" srcId="{539EDF6A-4622-4C57-96F8-CC9C91156C37}" destId="{5840CF75-1271-429D-88EB-46DB1F778A5B}" srcOrd="0" destOrd="2" presId="urn:microsoft.com/office/officeart/2005/8/layout/process1"/>
    <dgm:cxn modelId="{C92FBF4C-109F-4FC9-8A19-2A856CE6E61D}" type="presOf" srcId="{F877C090-F7A4-404A-8B85-78210816F164}" destId="{5840CF75-1271-429D-88EB-46DB1F778A5B}" srcOrd="0" destOrd="1" presId="urn:microsoft.com/office/officeart/2005/8/layout/process1"/>
    <dgm:cxn modelId="{9A0E6E8A-A3D8-43DD-9EB8-1D6C4EB70E73}" srcId="{7072CEBA-74EA-4654-A11D-D6CA6844B62D}" destId="{8CC7C32D-5695-4616-B0F2-10F333941CCA}" srcOrd="2" destOrd="0" parTransId="{FFA84E31-53C5-458B-BE26-F6A9A3A58E9B}" sibTransId="{835D5307-F659-4504-A1E8-58A32580B7D5}"/>
    <dgm:cxn modelId="{62F93A8C-2305-4632-88CD-0D5E3D886717}" type="presOf" srcId="{6DC1F5A2-5FE5-4869-A731-2AABCF87D2CC}" destId="{E25B3D93-7BD0-4772-ACD1-295E6EF88FD7}" srcOrd="0" destOrd="0" presId="urn:microsoft.com/office/officeart/2005/8/layout/process1"/>
    <dgm:cxn modelId="{774142AE-EB55-427C-A35D-9210AF01EB63}" type="presOf" srcId="{4A354050-6863-4996-9ACE-F56F64D866CF}" destId="{0D59B21B-CBA4-4368-A7F7-33CA2C7A4E55}" srcOrd="1" destOrd="0" presId="urn:microsoft.com/office/officeart/2005/8/layout/process1"/>
    <dgm:cxn modelId="{3084EFB6-3C81-4552-B0FE-2A3BB6DAB084}" srcId="{7072CEBA-74EA-4654-A11D-D6CA6844B62D}" destId="{F877C090-F7A4-404A-8B85-78210816F164}" srcOrd="0" destOrd="0" parTransId="{818BEECD-9F95-4E21-9F20-41B2AF1DB539}" sibTransId="{6C409E93-AE61-4788-A20D-BA838CD726CC}"/>
    <dgm:cxn modelId="{F1E2D4BE-1974-4CFB-9ECD-1AB9DB5A3EB2}" type="presOf" srcId="{4A354050-6863-4996-9ACE-F56F64D866CF}" destId="{B5FACEAA-7038-44DF-8C3A-0CE9C67A9CC2}" srcOrd="0" destOrd="0" presId="urn:microsoft.com/office/officeart/2005/8/layout/process1"/>
    <dgm:cxn modelId="{62F5D9D8-93B4-4CB7-B863-C404D1309075}" srcId="{7072CEBA-74EA-4654-A11D-D6CA6844B62D}" destId="{539EDF6A-4622-4C57-96F8-CC9C91156C37}" srcOrd="1" destOrd="0" parTransId="{BFB09982-7ED2-4246-9C62-AC8FEBE27D45}" sibTransId="{100C9A68-0B5A-4542-BA85-55623ACD169E}"/>
    <dgm:cxn modelId="{E4F4733F-16BD-4E92-8A81-57E98B586B52}" type="presParOf" srcId="{E25B3D93-7BD0-4772-ACD1-295E6EF88FD7}" destId="{9D41DB4A-D3B5-4F7D-8C29-BE92E27BF6B0}" srcOrd="0" destOrd="0" presId="urn:microsoft.com/office/officeart/2005/8/layout/process1"/>
    <dgm:cxn modelId="{D9081C6E-E503-4D34-A61F-1A7C8AE7526C}" type="presParOf" srcId="{E25B3D93-7BD0-4772-ACD1-295E6EF88FD7}" destId="{B5FACEAA-7038-44DF-8C3A-0CE9C67A9CC2}" srcOrd="1" destOrd="0" presId="urn:microsoft.com/office/officeart/2005/8/layout/process1"/>
    <dgm:cxn modelId="{6511DCB9-BF6C-4560-B842-FE93CB121AA9}" type="presParOf" srcId="{B5FACEAA-7038-44DF-8C3A-0CE9C67A9CC2}" destId="{0D59B21B-CBA4-4368-A7F7-33CA2C7A4E55}" srcOrd="0" destOrd="0" presId="urn:microsoft.com/office/officeart/2005/8/layout/process1"/>
    <dgm:cxn modelId="{B563D854-E17C-4645-91AC-F21B142E46B0}" type="presParOf" srcId="{E25B3D93-7BD0-4772-ACD1-295E6EF88FD7}" destId="{5840CF75-1271-429D-88EB-46DB1F778A5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BCB0F3-062A-4A3D-8638-E0443025F0C9}" type="doc">
      <dgm:prSet loTypeId="urn:microsoft.com/office/officeart/2016/7/layout/RepeatingBendingProcessNew" loCatId="process" qsTypeId="urn:microsoft.com/office/officeart/2005/8/quickstyle/simple4" qsCatId="simple" csTypeId="urn:microsoft.com/office/officeart/2005/8/colors/colorful1" csCatId="colorful"/>
      <dgm:spPr/>
      <dgm:t>
        <a:bodyPr/>
        <a:lstStyle/>
        <a:p>
          <a:endParaRPr lang="en-US"/>
        </a:p>
      </dgm:t>
    </dgm:pt>
    <dgm:pt modelId="{2A2C4167-2336-4766-B7C9-E2ADFA968020}">
      <dgm:prSet/>
      <dgm:spPr/>
      <dgm:t>
        <a:bodyPr/>
        <a:lstStyle/>
        <a:p>
          <a:r>
            <a:rPr lang="en-CA"/>
            <a:t>These are skills for the job I still need to learn:</a:t>
          </a:r>
          <a:endParaRPr lang="en-US"/>
        </a:p>
      </dgm:t>
    </dgm:pt>
    <dgm:pt modelId="{A1DBCD35-4123-4604-AA9F-DF3CB83AA063}" type="parTrans" cxnId="{CD93A650-E633-40C8-A337-0F7694C441D2}">
      <dgm:prSet/>
      <dgm:spPr/>
      <dgm:t>
        <a:bodyPr/>
        <a:lstStyle/>
        <a:p>
          <a:endParaRPr lang="en-US"/>
        </a:p>
      </dgm:t>
    </dgm:pt>
    <dgm:pt modelId="{15667257-BDB6-47C1-95B4-3185E341E303}" type="sibTrans" cxnId="{CD93A650-E633-40C8-A337-0F7694C441D2}">
      <dgm:prSet/>
      <dgm:spPr/>
      <dgm:t>
        <a:bodyPr/>
        <a:lstStyle/>
        <a:p>
          <a:endParaRPr lang="en-US"/>
        </a:p>
      </dgm:t>
    </dgm:pt>
    <dgm:pt modelId="{9BA63F77-670B-438E-8265-206CA57D1AB2}">
      <dgm:prSet/>
      <dgm:spPr/>
      <dgm:t>
        <a:bodyPr/>
        <a:lstStyle/>
        <a:p>
          <a:r>
            <a:rPr lang="en-CA"/>
            <a:t>Time management</a:t>
          </a:r>
          <a:endParaRPr lang="en-US"/>
        </a:p>
      </dgm:t>
    </dgm:pt>
    <dgm:pt modelId="{9FDADDBF-917A-4A51-9122-BAD54F63839B}" type="parTrans" cxnId="{1BE7DB74-D0EA-43BE-BEB9-CD62EE7FD086}">
      <dgm:prSet/>
      <dgm:spPr/>
      <dgm:t>
        <a:bodyPr/>
        <a:lstStyle/>
        <a:p>
          <a:endParaRPr lang="en-US"/>
        </a:p>
      </dgm:t>
    </dgm:pt>
    <dgm:pt modelId="{66E4C938-2AD8-4F4A-BBA7-4A5ADE37CF20}" type="sibTrans" cxnId="{1BE7DB74-D0EA-43BE-BEB9-CD62EE7FD086}">
      <dgm:prSet/>
      <dgm:spPr/>
      <dgm:t>
        <a:bodyPr/>
        <a:lstStyle/>
        <a:p>
          <a:endParaRPr lang="en-US"/>
        </a:p>
      </dgm:t>
    </dgm:pt>
    <dgm:pt modelId="{4EADCAF1-E61A-4CC7-BD75-27807E9D6A3C}">
      <dgm:prSet/>
      <dgm:spPr/>
      <dgm:t>
        <a:bodyPr/>
        <a:lstStyle/>
        <a:p>
          <a:r>
            <a:rPr lang="en-CA"/>
            <a:t>Leadership </a:t>
          </a:r>
          <a:endParaRPr lang="en-US"/>
        </a:p>
      </dgm:t>
    </dgm:pt>
    <dgm:pt modelId="{FDA4E3FF-49B6-4E70-B131-F9351A87562E}" type="parTrans" cxnId="{CD25C6B1-374C-4036-B747-A2CCB5F0B066}">
      <dgm:prSet/>
      <dgm:spPr/>
      <dgm:t>
        <a:bodyPr/>
        <a:lstStyle/>
        <a:p>
          <a:endParaRPr lang="en-US"/>
        </a:p>
      </dgm:t>
    </dgm:pt>
    <dgm:pt modelId="{C471E1E0-89A5-4D35-8A3B-39C8B43B935F}" type="sibTrans" cxnId="{CD25C6B1-374C-4036-B747-A2CCB5F0B066}">
      <dgm:prSet/>
      <dgm:spPr/>
      <dgm:t>
        <a:bodyPr/>
        <a:lstStyle/>
        <a:p>
          <a:endParaRPr lang="en-US"/>
        </a:p>
      </dgm:t>
    </dgm:pt>
    <dgm:pt modelId="{18044B3A-3F86-4BFD-A91B-DA6A2BDDB26F}">
      <dgm:prSet/>
      <dgm:spPr/>
      <dgm:t>
        <a:bodyPr/>
        <a:lstStyle/>
        <a:p>
          <a:r>
            <a:rPr lang="en-CA"/>
            <a:t>This is how I will get those necessary skills:</a:t>
          </a:r>
          <a:endParaRPr lang="en-US"/>
        </a:p>
      </dgm:t>
    </dgm:pt>
    <dgm:pt modelId="{F173AFDC-6AE8-46DF-899C-19ECD7638685}" type="parTrans" cxnId="{ADFCBB23-4209-42C1-B6F7-B5CE48CDD96E}">
      <dgm:prSet/>
      <dgm:spPr/>
      <dgm:t>
        <a:bodyPr/>
        <a:lstStyle/>
        <a:p>
          <a:endParaRPr lang="en-US"/>
        </a:p>
      </dgm:t>
    </dgm:pt>
    <dgm:pt modelId="{ECB9C169-8FE3-4CB4-87F5-0D35BA4E2413}" type="sibTrans" cxnId="{ADFCBB23-4209-42C1-B6F7-B5CE48CDD96E}">
      <dgm:prSet/>
      <dgm:spPr/>
      <dgm:t>
        <a:bodyPr/>
        <a:lstStyle/>
        <a:p>
          <a:endParaRPr lang="en-US"/>
        </a:p>
      </dgm:t>
    </dgm:pt>
    <dgm:pt modelId="{CE43770B-CCB8-4874-AA83-64C64A9E24C3}">
      <dgm:prSet/>
      <dgm:spPr/>
      <dgm:t>
        <a:bodyPr/>
        <a:lstStyle/>
        <a:p>
          <a:r>
            <a:rPr lang="en-CA"/>
            <a:t>I will work on my time management by rewarding myself with free time when I complete tasks on time </a:t>
          </a:r>
          <a:endParaRPr lang="en-US"/>
        </a:p>
      </dgm:t>
    </dgm:pt>
    <dgm:pt modelId="{F0622483-455C-43CC-93A5-45F3276D4D0E}" type="parTrans" cxnId="{C8627242-EE16-4116-AF1D-17F46479DB3B}">
      <dgm:prSet/>
      <dgm:spPr/>
      <dgm:t>
        <a:bodyPr/>
        <a:lstStyle/>
        <a:p>
          <a:endParaRPr lang="en-US"/>
        </a:p>
      </dgm:t>
    </dgm:pt>
    <dgm:pt modelId="{833B21CD-295E-4787-9BE6-848B2EC0257D}" type="sibTrans" cxnId="{C8627242-EE16-4116-AF1D-17F46479DB3B}">
      <dgm:prSet/>
      <dgm:spPr/>
      <dgm:t>
        <a:bodyPr/>
        <a:lstStyle/>
        <a:p>
          <a:endParaRPr lang="en-US"/>
        </a:p>
      </dgm:t>
    </dgm:pt>
    <dgm:pt modelId="{59A1C960-E239-49F4-8B32-E28480337009}">
      <dgm:prSet/>
      <dgm:spPr/>
      <dgm:t>
        <a:bodyPr/>
        <a:lstStyle/>
        <a:p>
          <a:r>
            <a:rPr lang="en-CA"/>
            <a:t>My leadership skills are decent however I need to work on my ability to work well with others </a:t>
          </a:r>
          <a:endParaRPr lang="en-US"/>
        </a:p>
      </dgm:t>
    </dgm:pt>
    <dgm:pt modelId="{E1B36C96-224A-4A2F-9BBC-9B038AA88B51}" type="parTrans" cxnId="{5B35DA5E-252E-4388-BC28-9C0B9DD8D9BD}">
      <dgm:prSet/>
      <dgm:spPr/>
      <dgm:t>
        <a:bodyPr/>
        <a:lstStyle/>
        <a:p>
          <a:endParaRPr lang="en-US"/>
        </a:p>
      </dgm:t>
    </dgm:pt>
    <dgm:pt modelId="{63166E31-F30D-4023-9F1A-7639EB2EC417}" type="sibTrans" cxnId="{5B35DA5E-252E-4388-BC28-9C0B9DD8D9BD}">
      <dgm:prSet/>
      <dgm:spPr/>
      <dgm:t>
        <a:bodyPr/>
        <a:lstStyle/>
        <a:p>
          <a:endParaRPr lang="en-US"/>
        </a:p>
      </dgm:t>
    </dgm:pt>
    <dgm:pt modelId="{BCD8D608-830B-474D-874B-7AC297D37961}" type="pres">
      <dgm:prSet presAssocID="{2ABCB0F3-062A-4A3D-8638-E0443025F0C9}" presName="Name0" presStyleCnt="0">
        <dgm:presLayoutVars>
          <dgm:dir/>
          <dgm:resizeHandles val="exact"/>
        </dgm:presLayoutVars>
      </dgm:prSet>
      <dgm:spPr/>
    </dgm:pt>
    <dgm:pt modelId="{EC3D13B8-75DB-4B11-BC71-03B23AE05D60}" type="pres">
      <dgm:prSet presAssocID="{2A2C4167-2336-4766-B7C9-E2ADFA968020}" presName="node" presStyleLbl="node1" presStyleIdx="0" presStyleCnt="6">
        <dgm:presLayoutVars>
          <dgm:bulletEnabled val="1"/>
        </dgm:presLayoutVars>
      </dgm:prSet>
      <dgm:spPr/>
    </dgm:pt>
    <dgm:pt modelId="{10AE82EF-279E-445B-957C-68D34BD15616}" type="pres">
      <dgm:prSet presAssocID="{15667257-BDB6-47C1-95B4-3185E341E303}" presName="sibTrans" presStyleLbl="sibTrans1D1" presStyleIdx="0" presStyleCnt="5"/>
      <dgm:spPr/>
    </dgm:pt>
    <dgm:pt modelId="{3FAE27B5-710B-40AC-980C-1299DC9B19F8}" type="pres">
      <dgm:prSet presAssocID="{15667257-BDB6-47C1-95B4-3185E341E303}" presName="connectorText" presStyleLbl="sibTrans1D1" presStyleIdx="0" presStyleCnt="5"/>
      <dgm:spPr/>
    </dgm:pt>
    <dgm:pt modelId="{AD97EB00-D491-4144-864B-B224B5DC87D0}" type="pres">
      <dgm:prSet presAssocID="{9BA63F77-670B-438E-8265-206CA57D1AB2}" presName="node" presStyleLbl="node1" presStyleIdx="1" presStyleCnt="6">
        <dgm:presLayoutVars>
          <dgm:bulletEnabled val="1"/>
        </dgm:presLayoutVars>
      </dgm:prSet>
      <dgm:spPr/>
    </dgm:pt>
    <dgm:pt modelId="{1AF97DB0-CD22-4A61-864E-318A9AE2EEE0}" type="pres">
      <dgm:prSet presAssocID="{66E4C938-2AD8-4F4A-BBA7-4A5ADE37CF20}" presName="sibTrans" presStyleLbl="sibTrans1D1" presStyleIdx="1" presStyleCnt="5"/>
      <dgm:spPr/>
    </dgm:pt>
    <dgm:pt modelId="{F664C297-5919-4690-9E78-1D8FD159A777}" type="pres">
      <dgm:prSet presAssocID="{66E4C938-2AD8-4F4A-BBA7-4A5ADE37CF20}" presName="connectorText" presStyleLbl="sibTrans1D1" presStyleIdx="1" presStyleCnt="5"/>
      <dgm:spPr/>
    </dgm:pt>
    <dgm:pt modelId="{82162725-EE4C-4DBC-B1AA-89A63898F74C}" type="pres">
      <dgm:prSet presAssocID="{4EADCAF1-E61A-4CC7-BD75-27807E9D6A3C}" presName="node" presStyleLbl="node1" presStyleIdx="2" presStyleCnt="6">
        <dgm:presLayoutVars>
          <dgm:bulletEnabled val="1"/>
        </dgm:presLayoutVars>
      </dgm:prSet>
      <dgm:spPr/>
    </dgm:pt>
    <dgm:pt modelId="{8C5B1C5C-1F90-4A4F-A463-94A1573E1EDA}" type="pres">
      <dgm:prSet presAssocID="{C471E1E0-89A5-4D35-8A3B-39C8B43B935F}" presName="sibTrans" presStyleLbl="sibTrans1D1" presStyleIdx="2" presStyleCnt="5"/>
      <dgm:spPr/>
    </dgm:pt>
    <dgm:pt modelId="{5ADE4BA8-FD85-4239-9871-44419A36B262}" type="pres">
      <dgm:prSet presAssocID="{C471E1E0-89A5-4D35-8A3B-39C8B43B935F}" presName="connectorText" presStyleLbl="sibTrans1D1" presStyleIdx="2" presStyleCnt="5"/>
      <dgm:spPr/>
    </dgm:pt>
    <dgm:pt modelId="{5B48BECD-B8D7-488C-B6E3-393A0D0DCBF2}" type="pres">
      <dgm:prSet presAssocID="{18044B3A-3F86-4BFD-A91B-DA6A2BDDB26F}" presName="node" presStyleLbl="node1" presStyleIdx="3" presStyleCnt="6">
        <dgm:presLayoutVars>
          <dgm:bulletEnabled val="1"/>
        </dgm:presLayoutVars>
      </dgm:prSet>
      <dgm:spPr/>
    </dgm:pt>
    <dgm:pt modelId="{7E9D5E8C-8529-4B6B-AEB9-4174BD8332AA}" type="pres">
      <dgm:prSet presAssocID="{ECB9C169-8FE3-4CB4-87F5-0D35BA4E2413}" presName="sibTrans" presStyleLbl="sibTrans1D1" presStyleIdx="3" presStyleCnt="5"/>
      <dgm:spPr/>
    </dgm:pt>
    <dgm:pt modelId="{CBBBA4B5-A97F-4DD2-A991-6A3A6D0A6D74}" type="pres">
      <dgm:prSet presAssocID="{ECB9C169-8FE3-4CB4-87F5-0D35BA4E2413}" presName="connectorText" presStyleLbl="sibTrans1D1" presStyleIdx="3" presStyleCnt="5"/>
      <dgm:spPr/>
    </dgm:pt>
    <dgm:pt modelId="{7DCEC44D-32F7-49FA-8A47-BED17513E998}" type="pres">
      <dgm:prSet presAssocID="{CE43770B-CCB8-4874-AA83-64C64A9E24C3}" presName="node" presStyleLbl="node1" presStyleIdx="4" presStyleCnt="6">
        <dgm:presLayoutVars>
          <dgm:bulletEnabled val="1"/>
        </dgm:presLayoutVars>
      </dgm:prSet>
      <dgm:spPr/>
    </dgm:pt>
    <dgm:pt modelId="{75D00727-D7A5-432F-AFEE-79441969ED72}" type="pres">
      <dgm:prSet presAssocID="{833B21CD-295E-4787-9BE6-848B2EC0257D}" presName="sibTrans" presStyleLbl="sibTrans1D1" presStyleIdx="4" presStyleCnt="5"/>
      <dgm:spPr/>
    </dgm:pt>
    <dgm:pt modelId="{720E404D-3BDE-46E3-A989-CE6D274D1BDE}" type="pres">
      <dgm:prSet presAssocID="{833B21CD-295E-4787-9BE6-848B2EC0257D}" presName="connectorText" presStyleLbl="sibTrans1D1" presStyleIdx="4" presStyleCnt="5"/>
      <dgm:spPr/>
    </dgm:pt>
    <dgm:pt modelId="{07310145-B9E6-40E3-BC32-5C80A3DD542B}" type="pres">
      <dgm:prSet presAssocID="{59A1C960-E239-49F4-8B32-E28480337009}" presName="node" presStyleLbl="node1" presStyleIdx="5" presStyleCnt="6">
        <dgm:presLayoutVars>
          <dgm:bulletEnabled val="1"/>
        </dgm:presLayoutVars>
      </dgm:prSet>
      <dgm:spPr/>
    </dgm:pt>
  </dgm:ptLst>
  <dgm:cxnLst>
    <dgm:cxn modelId="{B7B3041E-42C1-4F7C-9E9C-A9FD0C93BA07}" type="presOf" srcId="{2ABCB0F3-062A-4A3D-8638-E0443025F0C9}" destId="{BCD8D608-830B-474D-874B-7AC297D37961}" srcOrd="0" destOrd="0" presId="urn:microsoft.com/office/officeart/2016/7/layout/RepeatingBendingProcessNew"/>
    <dgm:cxn modelId="{ADFCBB23-4209-42C1-B6F7-B5CE48CDD96E}" srcId="{2ABCB0F3-062A-4A3D-8638-E0443025F0C9}" destId="{18044B3A-3F86-4BFD-A91B-DA6A2BDDB26F}" srcOrd="3" destOrd="0" parTransId="{F173AFDC-6AE8-46DF-899C-19ECD7638685}" sibTransId="{ECB9C169-8FE3-4CB4-87F5-0D35BA4E2413}"/>
    <dgm:cxn modelId="{F975EA25-9522-4AC1-9F94-2986EEAC1996}" type="presOf" srcId="{CE43770B-CCB8-4874-AA83-64C64A9E24C3}" destId="{7DCEC44D-32F7-49FA-8A47-BED17513E998}" srcOrd="0" destOrd="0" presId="urn:microsoft.com/office/officeart/2016/7/layout/RepeatingBendingProcessNew"/>
    <dgm:cxn modelId="{00A38040-D2A5-4309-8DEC-29EE285628DA}" type="presOf" srcId="{833B21CD-295E-4787-9BE6-848B2EC0257D}" destId="{75D00727-D7A5-432F-AFEE-79441969ED72}" srcOrd="0" destOrd="0" presId="urn:microsoft.com/office/officeart/2016/7/layout/RepeatingBendingProcessNew"/>
    <dgm:cxn modelId="{5B35DA5E-252E-4388-BC28-9C0B9DD8D9BD}" srcId="{2ABCB0F3-062A-4A3D-8638-E0443025F0C9}" destId="{59A1C960-E239-49F4-8B32-E28480337009}" srcOrd="5" destOrd="0" parTransId="{E1B36C96-224A-4A2F-9BBC-9B038AA88B51}" sibTransId="{63166E31-F30D-4023-9F1A-7639EB2EC417}"/>
    <dgm:cxn modelId="{C8627242-EE16-4116-AF1D-17F46479DB3B}" srcId="{2ABCB0F3-062A-4A3D-8638-E0443025F0C9}" destId="{CE43770B-CCB8-4874-AA83-64C64A9E24C3}" srcOrd="4" destOrd="0" parTransId="{F0622483-455C-43CC-93A5-45F3276D4D0E}" sibTransId="{833B21CD-295E-4787-9BE6-848B2EC0257D}"/>
    <dgm:cxn modelId="{5917BF4E-54E0-4184-9469-5B02AA0BABD7}" type="presOf" srcId="{59A1C960-E239-49F4-8B32-E28480337009}" destId="{07310145-B9E6-40E3-BC32-5C80A3DD542B}" srcOrd="0" destOrd="0" presId="urn:microsoft.com/office/officeart/2016/7/layout/RepeatingBendingProcessNew"/>
    <dgm:cxn modelId="{50370D50-B962-4341-885B-E5BF2EE9C41D}" type="presOf" srcId="{66E4C938-2AD8-4F4A-BBA7-4A5ADE37CF20}" destId="{F664C297-5919-4690-9E78-1D8FD159A777}" srcOrd="1" destOrd="0" presId="urn:microsoft.com/office/officeart/2016/7/layout/RepeatingBendingProcessNew"/>
    <dgm:cxn modelId="{CD93A650-E633-40C8-A337-0F7694C441D2}" srcId="{2ABCB0F3-062A-4A3D-8638-E0443025F0C9}" destId="{2A2C4167-2336-4766-B7C9-E2ADFA968020}" srcOrd="0" destOrd="0" parTransId="{A1DBCD35-4123-4604-AA9F-DF3CB83AA063}" sibTransId="{15667257-BDB6-47C1-95B4-3185E341E303}"/>
    <dgm:cxn modelId="{1BE7DB74-D0EA-43BE-BEB9-CD62EE7FD086}" srcId="{2ABCB0F3-062A-4A3D-8638-E0443025F0C9}" destId="{9BA63F77-670B-438E-8265-206CA57D1AB2}" srcOrd="1" destOrd="0" parTransId="{9FDADDBF-917A-4A51-9122-BAD54F63839B}" sibTransId="{66E4C938-2AD8-4F4A-BBA7-4A5ADE37CF20}"/>
    <dgm:cxn modelId="{5F89E174-6F0E-4C70-9FEB-5DDAFF98890E}" type="presOf" srcId="{833B21CD-295E-4787-9BE6-848B2EC0257D}" destId="{720E404D-3BDE-46E3-A989-CE6D274D1BDE}" srcOrd="1" destOrd="0" presId="urn:microsoft.com/office/officeart/2016/7/layout/RepeatingBendingProcessNew"/>
    <dgm:cxn modelId="{828B3456-63EC-471F-815C-FD097B67DE95}" type="presOf" srcId="{15667257-BDB6-47C1-95B4-3185E341E303}" destId="{10AE82EF-279E-445B-957C-68D34BD15616}" srcOrd="0" destOrd="0" presId="urn:microsoft.com/office/officeart/2016/7/layout/RepeatingBendingProcessNew"/>
    <dgm:cxn modelId="{C0F15E8C-0774-48A4-AC52-160C6979C08D}" type="presOf" srcId="{2A2C4167-2336-4766-B7C9-E2ADFA968020}" destId="{EC3D13B8-75DB-4B11-BC71-03B23AE05D60}" srcOrd="0" destOrd="0" presId="urn:microsoft.com/office/officeart/2016/7/layout/RepeatingBendingProcessNew"/>
    <dgm:cxn modelId="{49AF4F8E-230D-4B24-97FF-A2B81F611638}" type="presOf" srcId="{ECB9C169-8FE3-4CB4-87F5-0D35BA4E2413}" destId="{7E9D5E8C-8529-4B6B-AEB9-4174BD8332AA}" srcOrd="0" destOrd="0" presId="urn:microsoft.com/office/officeart/2016/7/layout/RepeatingBendingProcessNew"/>
    <dgm:cxn modelId="{6C054993-CF49-4C91-9814-A13CF805C7CE}" type="presOf" srcId="{9BA63F77-670B-438E-8265-206CA57D1AB2}" destId="{AD97EB00-D491-4144-864B-B224B5DC87D0}" srcOrd="0" destOrd="0" presId="urn:microsoft.com/office/officeart/2016/7/layout/RepeatingBendingProcessNew"/>
    <dgm:cxn modelId="{CD25C6B1-374C-4036-B747-A2CCB5F0B066}" srcId="{2ABCB0F3-062A-4A3D-8638-E0443025F0C9}" destId="{4EADCAF1-E61A-4CC7-BD75-27807E9D6A3C}" srcOrd="2" destOrd="0" parTransId="{FDA4E3FF-49B6-4E70-B131-F9351A87562E}" sibTransId="{C471E1E0-89A5-4D35-8A3B-39C8B43B935F}"/>
    <dgm:cxn modelId="{EB0E68C4-140E-4955-A278-C069966CC658}" type="presOf" srcId="{18044B3A-3F86-4BFD-A91B-DA6A2BDDB26F}" destId="{5B48BECD-B8D7-488C-B6E3-393A0D0DCBF2}" srcOrd="0" destOrd="0" presId="urn:microsoft.com/office/officeart/2016/7/layout/RepeatingBendingProcessNew"/>
    <dgm:cxn modelId="{186AB8E2-E73B-44E4-A3FD-E17A15DBFCC7}" type="presOf" srcId="{C471E1E0-89A5-4D35-8A3B-39C8B43B935F}" destId="{8C5B1C5C-1F90-4A4F-A463-94A1573E1EDA}" srcOrd="0" destOrd="0" presId="urn:microsoft.com/office/officeart/2016/7/layout/RepeatingBendingProcessNew"/>
    <dgm:cxn modelId="{017791E9-DB95-4EA8-AFF3-6991383C95D3}" type="presOf" srcId="{15667257-BDB6-47C1-95B4-3185E341E303}" destId="{3FAE27B5-710B-40AC-980C-1299DC9B19F8}" srcOrd="1" destOrd="0" presId="urn:microsoft.com/office/officeart/2016/7/layout/RepeatingBendingProcessNew"/>
    <dgm:cxn modelId="{287962EA-97BB-4C20-BD21-A6B3BE1B3030}" type="presOf" srcId="{ECB9C169-8FE3-4CB4-87F5-0D35BA4E2413}" destId="{CBBBA4B5-A97F-4DD2-A991-6A3A6D0A6D74}" srcOrd="1" destOrd="0" presId="urn:microsoft.com/office/officeart/2016/7/layout/RepeatingBendingProcessNew"/>
    <dgm:cxn modelId="{B1B108EE-CF21-4DE6-8BB1-320FF77950E8}" type="presOf" srcId="{C471E1E0-89A5-4D35-8A3B-39C8B43B935F}" destId="{5ADE4BA8-FD85-4239-9871-44419A36B262}" srcOrd="1" destOrd="0" presId="urn:microsoft.com/office/officeart/2016/7/layout/RepeatingBendingProcessNew"/>
    <dgm:cxn modelId="{EFAD35F1-F3D2-40B9-BD61-A5BB0EC42331}" type="presOf" srcId="{66E4C938-2AD8-4F4A-BBA7-4A5ADE37CF20}" destId="{1AF97DB0-CD22-4A61-864E-318A9AE2EEE0}" srcOrd="0" destOrd="0" presId="urn:microsoft.com/office/officeart/2016/7/layout/RepeatingBendingProcessNew"/>
    <dgm:cxn modelId="{F33A63F3-6DCC-458D-A7B0-295E096EEFA0}" type="presOf" srcId="{4EADCAF1-E61A-4CC7-BD75-27807E9D6A3C}" destId="{82162725-EE4C-4DBC-B1AA-89A63898F74C}" srcOrd="0" destOrd="0" presId="urn:microsoft.com/office/officeart/2016/7/layout/RepeatingBendingProcessNew"/>
    <dgm:cxn modelId="{647F072B-4281-435B-A92E-280F4612DFF4}" type="presParOf" srcId="{BCD8D608-830B-474D-874B-7AC297D37961}" destId="{EC3D13B8-75DB-4B11-BC71-03B23AE05D60}" srcOrd="0" destOrd="0" presId="urn:microsoft.com/office/officeart/2016/7/layout/RepeatingBendingProcessNew"/>
    <dgm:cxn modelId="{2C3287B0-2214-405A-B22B-C9515FC1192B}" type="presParOf" srcId="{BCD8D608-830B-474D-874B-7AC297D37961}" destId="{10AE82EF-279E-445B-957C-68D34BD15616}" srcOrd="1" destOrd="0" presId="urn:microsoft.com/office/officeart/2016/7/layout/RepeatingBendingProcessNew"/>
    <dgm:cxn modelId="{15EA5BED-27C0-45A9-B755-F0558F34E012}" type="presParOf" srcId="{10AE82EF-279E-445B-957C-68D34BD15616}" destId="{3FAE27B5-710B-40AC-980C-1299DC9B19F8}" srcOrd="0" destOrd="0" presId="urn:microsoft.com/office/officeart/2016/7/layout/RepeatingBendingProcessNew"/>
    <dgm:cxn modelId="{2A8F6FBB-8DB9-4CB7-923B-232013EEA047}" type="presParOf" srcId="{BCD8D608-830B-474D-874B-7AC297D37961}" destId="{AD97EB00-D491-4144-864B-B224B5DC87D0}" srcOrd="2" destOrd="0" presId="urn:microsoft.com/office/officeart/2016/7/layout/RepeatingBendingProcessNew"/>
    <dgm:cxn modelId="{4ABC332C-7D8A-4DAD-B7A1-51A335291C4B}" type="presParOf" srcId="{BCD8D608-830B-474D-874B-7AC297D37961}" destId="{1AF97DB0-CD22-4A61-864E-318A9AE2EEE0}" srcOrd="3" destOrd="0" presId="urn:microsoft.com/office/officeart/2016/7/layout/RepeatingBendingProcessNew"/>
    <dgm:cxn modelId="{E97F93D8-1510-46B0-A5B2-07B503754C2D}" type="presParOf" srcId="{1AF97DB0-CD22-4A61-864E-318A9AE2EEE0}" destId="{F664C297-5919-4690-9E78-1D8FD159A777}" srcOrd="0" destOrd="0" presId="urn:microsoft.com/office/officeart/2016/7/layout/RepeatingBendingProcessNew"/>
    <dgm:cxn modelId="{1889A229-0E32-490F-A568-3E3527379DDD}" type="presParOf" srcId="{BCD8D608-830B-474D-874B-7AC297D37961}" destId="{82162725-EE4C-4DBC-B1AA-89A63898F74C}" srcOrd="4" destOrd="0" presId="urn:microsoft.com/office/officeart/2016/7/layout/RepeatingBendingProcessNew"/>
    <dgm:cxn modelId="{5F9D97E4-4CAB-426E-A471-627C85EB0C2B}" type="presParOf" srcId="{BCD8D608-830B-474D-874B-7AC297D37961}" destId="{8C5B1C5C-1F90-4A4F-A463-94A1573E1EDA}" srcOrd="5" destOrd="0" presId="urn:microsoft.com/office/officeart/2016/7/layout/RepeatingBendingProcessNew"/>
    <dgm:cxn modelId="{77E6BD37-DC73-4204-96C5-627FE3E05410}" type="presParOf" srcId="{8C5B1C5C-1F90-4A4F-A463-94A1573E1EDA}" destId="{5ADE4BA8-FD85-4239-9871-44419A36B262}" srcOrd="0" destOrd="0" presId="urn:microsoft.com/office/officeart/2016/7/layout/RepeatingBendingProcessNew"/>
    <dgm:cxn modelId="{747CBCDF-D66F-438F-95B0-F895C4BD73EF}" type="presParOf" srcId="{BCD8D608-830B-474D-874B-7AC297D37961}" destId="{5B48BECD-B8D7-488C-B6E3-393A0D0DCBF2}" srcOrd="6" destOrd="0" presId="urn:microsoft.com/office/officeart/2016/7/layout/RepeatingBendingProcessNew"/>
    <dgm:cxn modelId="{2C4C4F91-75B4-48D6-8C2C-4639A65ACF1B}" type="presParOf" srcId="{BCD8D608-830B-474D-874B-7AC297D37961}" destId="{7E9D5E8C-8529-4B6B-AEB9-4174BD8332AA}" srcOrd="7" destOrd="0" presId="urn:microsoft.com/office/officeart/2016/7/layout/RepeatingBendingProcessNew"/>
    <dgm:cxn modelId="{56F38656-BCE4-4277-AE31-584F8D5CC256}" type="presParOf" srcId="{7E9D5E8C-8529-4B6B-AEB9-4174BD8332AA}" destId="{CBBBA4B5-A97F-4DD2-A991-6A3A6D0A6D74}" srcOrd="0" destOrd="0" presId="urn:microsoft.com/office/officeart/2016/7/layout/RepeatingBendingProcessNew"/>
    <dgm:cxn modelId="{B3F85365-B1F4-4104-8529-4F5BFDF9CCC7}" type="presParOf" srcId="{BCD8D608-830B-474D-874B-7AC297D37961}" destId="{7DCEC44D-32F7-49FA-8A47-BED17513E998}" srcOrd="8" destOrd="0" presId="urn:microsoft.com/office/officeart/2016/7/layout/RepeatingBendingProcessNew"/>
    <dgm:cxn modelId="{0FE533F1-90DB-46B7-BDC6-4154C541F69C}" type="presParOf" srcId="{BCD8D608-830B-474D-874B-7AC297D37961}" destId="{75D00727-D7A5-432F-AFEE-79441969ED72}" srcOrd="9" destOrd="0" presId="urn:microsoft.com/office/officeart/2016/7/layout/RepeatingBendingProcessNew"/>
    <dgm:cxn modelId="{36892A5B-4AC5-49C8-B5B5-7FFE1B49384F}" type="presParOf" srcId="{75D00727-D7A5-432F-AFEE-79441969ED72}" destId="{720E404D-3BDE-46E3-A989-CE6D274D1BDE}" srcOrd="0" destOrd="0" presId="urn:microsoft.com/office/officeart/2016/7/layout/RepeatingBendingProcessNew"/>
    <dgm:cxn modelId="{586139B6-9DFC-46FC-B65A-31746266FD52}" type="presParOf" srcId="{BCD8D608-830B-474D-874B-7AC297D37961}" destId="{07310145-B9E6-40E3-BC32-5C80A3DD542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1DB4A-D3B5-4F7D-8C29-BE92E27BF6B0}">
      <dsp:nvSpPr>
        <dsp:cNvPr id="0" name=""/>
        <dsp:cNvSpPr/>
      </dsp:nvSpPr>
      <dsp:spPr>
        <a:xfrm>
          <a:off x="2053" y="763307"/>
          <a:ext cx="4379788" cy="262787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CA" sz="2300" kern="1200"/>
            <a:t>I want to become a chartered accountant by 2025 </a:t>
          </a:r>
          <a:endParaRPr lang="en-US" sz="2300" kern="1200"/>
        </a:p>
      </dsp:txBody>
      <dsp:txXfrm>
        <a:off x="79021" y="840275"/>
        <a:ext cx="4225852" cy="2473937"/>
      </dsp:txXfrm>
    </dsp:sp>
    <dsp:sp modelId="{B5FACEAA-7038-44DF-8C3A-0CE9C67A9CC2}">
      <dsp:nvSpPr>
        <dsp:cNvPr id="0" name=""/>
        <dsp:cNvSpPr/>
      </dsp:nvSpPr>
      <dsp:spPr>
        <a:xfrm>
          <a:off x="4819821" y="1534150"/>
          <a:ext cx="928515" cy="108618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819821" y="1751387"/>
        <a:ext cx="649961" cy="651713"/>
      </dsp:txXfrm>
    </dsp:sp>
    <dsp:sp modelId="{5840CF75-1271-429D-88EB-46DB1F778A5B}">
      <dsp:nvSpPr>
        <dsp:cNvPr id="0" name=""/>
        <dsp:cNvSpPr/>
      </dsp:nvSpPr>
      <dsp:spPr>
        <a:xfrm>
          <a:off x="6133757" y="763307"/>
          <a:ext cx="4379788" cy="2627873"/>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CA" sz="2300" kern="1200"/>
            <a:t>To get there, I will need to:</a:t>
          </a:r>
          <a:endParaRPr lang="en-US" sz="2300" kern="1200"/>
        </a:p>
        <a:p>
          <a:pPr marL="171450" lvl="1" indent="-171450" algn="l" defTabSz="800100">
            <a:lnSpc>
              <a:spcPct val="90000"/>
            </a:lnSpc>
            <a:spcBef>
              <a:spcPct val="0"/>
            </a:spcBef>
            <a:spcAft>
              <a:spcPct val="15000"/>
            </a:spcAft>
            <a:buChar char="•"/>
          </a:pPr>
          <a:r>
            <a:rPr lang="en-CA" sz="1800" kern="1200" dirty="0"/>
            <a:t>Graduate high school by June 2020</a:t>
          </a:r>
          <a:endParaRPr lang="en-US" sz="1800" kern="1200" dirty="0"/>
        </a:p>
        <a:p>
          <a:pPr marL="171450" lvl="1" indent="-171450" algn="l" defTabSz="800100">
            <a:lnSpc>
              <a:spcPct val="90000"/>
            </a:lnSpc>
            <a:spcBef>
              <a:spcPct val="0"/>
            </a:spcBef>
            <a:spcAft>
              <a:spcPct val="15000"/>
            </a:spcAft>
            <a:buChar char="•"/>
          </a:pPr>
          <a:r>
            <a:rPr lang="en-CA" sz="1800" kern="1200" dirty="0"/>
            <a:t>To achieve this I will have to graduate high school with good enough grades to get accepted into university</a:t>
          </a:r>
          <a:endParaRPr lang="en-US" sz="1800" kern="1200" dirty="0"/>
        </a:p>
        <a:p>
          <a:pPr marL="171450" lvl="1" indent="-171450" algn="l" defTabSz="800100">
            <a:lnSpc>
              <a:spcPct val="90000"/>
            </a:lnSpc>
            <a:spcBef>
              <a:spcPct val="0"/>
            </a:spcBef>
            <a:spcAft>
              <a:spcPct val="15000"/>
            </a:spcAft>
            <a:buChar char="•"/>
          </a:pPr>
          <a:r>
            <a:rPr lang="en-CA" sz="1800" kern="1200" dirty="0"/>
            <a:t>Then I would have to take one year off of school to make money to pay for my education </a:t>
          </a:r>
          <a:endParaRPr lang="en-US" sz="1800" kern="1200" dirty="0"/>
        </a:p>
      </dsp:txBody>
      <dsp:txXfrm>
        <a:off x="6210725" y="840275"/>
        <a:ext cx="4225852" cy="2473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E82EF-279E-445B-957C-68D34BD15616}">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EC3D13B8-75DB-4B11-BC71-03B23AE05D60}">
      <dsp:nvSpPr>
        <dsp:cNvPr id="0" name=""/>
        <dsp:cNvSpPr/>
      </dsp:nvSpPr>
      <dsp:spPr>
        <a:xfrm>
          <a:off x="8061" y="5979"/>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CA" sz="2100" kern="1200"/>
            <a:t>These are skills for the job I still need to learn:</a:t>
          </a:r>
          <a:endParaRPr lang="en-US" sz="2100" kern="1200"/>
        </a:p>
      </dsp:txBody>
      <dsp:txXfrm>
        <a:off x="8061" y="5979"/>
        <a:ext cx="3034531" cy="1820718"/>
      </dsp:txXfrm>
    </dsp:sp>
    <dsp:sp modelId="{1AF97DB0-CD22-4A61-864E-318A9AE2EEE0}">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AD97EB00-D491-4144-864B-B224B5DC87D0}">
      <dsp:nvSpPr>
        <dsp:cNvPr id="0" name=""/>
        <dsp:cNvSpPr/>
      </dsp:nvSpPr>
      <dsp:spPr>
        <a:xfrm>
          <a:off x="3740534" y="5979"/>
          <a:ext cx="3034531" cy="182071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CA" sz="2100" kern="1200"/>
            <a:t>Time management</a:t>
          </a:r>
          <a:endParaRPr lang="en-US" sz="2100" kern="1200"/>
        </a:p>
      </dsp:txBody>
      <dsp:txXfrm>
        <a:off x="3740534" y="5979"/>
        <a:ext cx="3034531" cy="1820718"/>
      </dsp:txXfrm>
    </dsp:sp>
    <dsp:sp modelId="{8C5B1C5C-1F90-4A4F-A463-94A1573E1EDA}">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82162725-EE4C-4DBC-B1AA-89A63898F74C}">
      <dsp:nvSpPr>
        <dsp:cNvPr id="0" name=""/>
        <dsp:cNvSpPr/>
      </dsp:nvSpPr>
      <dsp:spPr>
        <a:xfrm>
          <a:off x="7473007" y="5979"/>
          <a:ext cx="3034531" cy="182071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CA" sz="2100" kern="1200"/>
            <a:t>Leadership </a:t>
          </a:r>
          <a:endParaRPr lang="en-US" sz="2100" kern="1200"/>
        </a:p>
      </dsp:txBody>
      <dsp:txXfrm>
        <a:off x="7473007" y="5979"/>
        <a:ext cx="3034531" cy="1820718"/>
      </dsp:txXfrm>
    </dsp:sp>
    <dsp:sp modelId="{7E9D5E8C-8529-4B6B-AEB9-4174BD8332AA}">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5B48BECD-B8D7-488C-B6E3-393A0D0DCBF2}">
      <dsp:nvSpPr>
        <dsp:cNvPr id="0" name=""/>
        <dsp:cNvSpPr/>
      </dsp:nvSpPr>
      <dsp:spPr>
        <a:xfrm>
          <a:off x="8061" y="2524640"/>
          <a:ext cx="3034531" cy="182071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CA" sz="2100" kern="1200"/>
            <a:t>This is how I will get those necessary skills:</a:t>
          </a:r>
          <a:endParaRPr lang="en-US" sz="2100" kern="1200"/>
        </a:p>
      </dsp:txBody>
      <dsp:txXfrm>
        <a:off x="8061" y="2524640"/>
        <a:ext cx="3034531" cy="1820718"/>
      </dsp:txXfrm>
    </dsp:sp>
    <dsp:sp modelId="{75D00727-D7A5-432F-AFEE-79441969ED72}">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3431509"/>
        <a:ext cx="34897" cy="6979"/>
      </dsp:txXfrm>
    </dsp:sp>
    <dsp:sp modelId="{7DCEC44D-32F7-49FA-8A47-BED17513E998}">
      <dsp:nvSpPr>
        <dsp:cNvPr id="0" name=""/>
        <dsp:cNvSpPr/>
      </dsp:nvSpPr>
      <dsp:spPr>
        <a:xfrm>
          <a:off x="3740534" y="2524640"/>
          <a:ext cx="3034531" cy="18207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CA" sz="2100" kern="1200"/>
            <a:t>I will work on my time management by rewarding myself with free time when I complete tasks on time </a:t>
          </a:r>
          <a:endParaRPr lang="en-US" sz="2100" kern="1200"/>
        </a:p>
      </dsp:txBody>
      <dsp:txXfrm>
        <a:off x="3740534" y="2524640"/>
        <a:ext cx="3034531" cy="1820718"/>
      </dsp:txXfrm>
    </dsp:sp>
    <dsp:sp modelId="{07310145-B9E6-40E3-BC32-5C80A3DD542B}">
      <dsp:nvSpPr>
        <dsp:cNvPr id="0" name=""/>
        <dsp:cNvSpPr/>
      </dsp:nvSpPr>
      <dsp:spPr>
        <a:xfrm>
          <a:off x="7473007" y="2524640"/>
          <a:ext cx="3034531" cy="18207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33450">
            <a:lnSpc>
              <a:spcPct val="90000"/>
            </a:lnSpc>
            <a:spcBef>
              <a:spcPct val="0"/>
            </a:spcBef>
            <a:spcAft>
              <a:spcPct val="35000"/>
            </a:spcAft>
            <a:buNone/>
          </a:pPr>
          <a:r>
            <a:rPr lang="en-CA" sz="2100" kern="1200"/>
            <a:t>My leadership skills are decent however I need to work on my ability to work well with others </a:t>
          </a:r>
          <a:endParaRPr lang="en-US" sz="2100" kern="1200"/>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4/17/18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2617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4/17/18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410570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4/17/18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08661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CBEABD0-11ED-439D-9839-EA7FBB3422CA}" type="datetimeFigureOut">
              <a:rPr lang="en-CA" smtClean="0"/>
              <a:t>4/17/18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393847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BEABD0-11ED-439D-9839-EA7FBB3422CA}" type="datetimeFigureOut">
              <a:rPr lang="en-CA" smtClean="0"/>
              <a:t>4/17/18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6937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CBEABD0-11ED-439D-9839-EA7FBB3422CA}" type="datetimeFigureOut">
              <a:rPr lang="en-CA" smtClean="0"/>
              <a:t>4/17/18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1702788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CBEABD0-11ED-439D-9839-EA7FBB3422CA}" type="datetimeFigureOut">
              <a:rPr lang="en-CA" smtClean="0"/>
              <a:t>4/17/18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90681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CBEABD0-11ED-439D-9839-EA7FBB3422CA}" type="datetimeFigureOut">
              <a:rPr lang="en-CA" smtClean="0"/>
              <a:t>4/17/18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92269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EABD0-11ED-439D-9839-EA7FBB3422CA}" type="datetimeFigureOut">
              <a:rPr lang="en-CA" smtClean="0"/>
              <a:t>4/17/18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94591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EABD0-11ED-439D-9839-EA7FBB3422CA}" type="datetimeFigureOut">
              <a:rPr lang="en-CA" smtClean="0"/>
              <a:t>4/17/18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60132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BEABD0-11ED-439D-9839-EA7FBB3422CA}" type="datetimeFigureOut">
              <a:rPr lang="en-CA" smtClean="0"/>
              <a:t>4/17/18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4D2D40-1486-47A5-B983-FAF52D5C3FCA}" type="slidenum">
              <a:rPr lang="en-CA" smtClean="0"/>
              <a:t>‹#›</a:t>
            </a:fld>
            <a:endParaRPr lang="en-CA"/>
          </a:p>
        </p:txBody>
      </p:sp>
    </p:spTree>
    <p:extLst>
      <p:ext uri="{BB962C8B-B14F-4D97-AF65-F5344CB8AC3E}">
        <p14:creationId xmlns:p14="http://schemas.microsoft.com/office/powerpoint/2010/main" val="209187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EABD0-11ED-439D-9839-EA7FBB3422CA}" type="datetimeFigureOut">
              <a:rPr lang="en-CA" smtClean="0"/>
              <a:t>4/17/18</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D2D40-1486-47A5-B983-FAF52D5C3FCA}" type="slidenum">
              <a:rPr lang="en-CA" smtClean="0"/>
              <a:t>‹#›</a:t>
            </a:fld>
            <a:endParaRPr lang="en-CA"/>
          </a:p>
        </p:txBody>
      </p:sp>
    </p:spTree>
    <p:extLst>
      <p:ext uri="{BB962C8B-B14F-4D97-AF65-F5344CB8AC3E}">
        <p14:creationId xmlns:p14="http://schemas.microsoft.com/office/powerpoint/2010/main" val="413919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id="{D2C4BFA1-2075-4901-9E24-E41D1FDD51F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524000" y="2776538"/>
            <a:ext cx="9144000" cy="1381188"/>
          </a:xfrm>
        </p:spPr>
        <p:txBody>
          <a:bodyPr anchor="ctr">
            <a:normAutofit/>
          </a:bodyPr>
          <a:lstStyle/>
          <a:p>
            <a:r>
              <a:rPr lang="en-CA" sz="4000">
                <a:solidFill>
                  <a:schemeClr val="bg2"/>
                </a:solidFill>
              </a:rPr>
              <a:t>Ruben’s Career Path</a:t>
            </a:r>
          </a:p>
        </p:txBody>
      </p:sp>
      <p:sp>
        <p:nvSpPr>
          <p:cNvPr id="3" name="Subtitle 2"/>
          <p:cNvSpPr>
            <a:spLocks noGrp="1"/>
          </p:cNvSpPr>
          <p:nvPr>
            <p:ph type="subTitle" idx="1"/>
          </p:nvPr>
        </p:nvSpPr>
        <p:spPr>
          <a:xfrm>
            <a:off x="1524000" y="4495800"/>
            <a:ext cx="9144000" cy="762000"/>
          </a:xfrm>
        </p:spPr>
        <p:txBody>
          <a:bodyPr>
            <a:normAutofit/>
          </a:bodyPr>
          <a:lstStyle/>
          <a:p>
            <a:r>
              <a:rPr lang="en-CA" sz="1800"/>
              <a:t>How to become a chartered accountant </a:t>
            </a:r>
          </a:p>
        </p:txBody>
      </p:sp>
    </p:spTree>
    <p:extLst>
      <p:ext uri="{BB962C8B-B14F-4D97-AF65-F5344CB8AC3E}">
        <p14:creationId xmlns:p14="http://schemas.microsoft.com/office/powerpoint/2010/main" val="36930090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86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6D39981-C4F3-4BC3-A39D-45D21CA91A37}"/>
              </a:ext>
            </a:extLst>
          </p:cNvPr>
          <p:cNvPicPr>
            <a:picLocks noChangeAspect="1"/>
          </p:cNvPicPr>
          <p:nvPr/>
        </p:nvPicPr>
        <p:blipFill rotWithShape="1">
          <a:blip r:embed="rId2">
            <a:extLst>
              <a:ext uri="{28A0092B-C50C-407E-A947-70E740481C1C}">
                <a14:useLocalDpi xmlns:a14="http://schemas.microsoft.com/office/drawing/2010/main" val="0"/>
              </a:ext>
            </a:extLst>
          </a:blip>
          <a:srcRect t="3293" r="1" b="3600"/>
          <a:stretch/>
        </p:blipFill>
        <p:spPr>
          <a:xfrm>
            <a:off x="327547" y="321733"/>
            <a:ext cx="7058306" cy="4107392"/>
          </a:xfrm>
          <a:prstGeom prst="rect">
            <a:avLst/>
          </a:prstGeom>
        </p:spPr>
      </p:pic>
      <p:sp>
        <p:nvSpPr>
          <p:cNvPr id="2" name="Title 1"/>
          <p:cNvSpPr>
            <a:spLocks noGrp="1"/>
          </p:cNvSpPr>
          <p:nvPr>
            <p:ph type="title"/>
          </p:nvPr>
        </p:nvSpPr>
        <p:spPr>
          <a:xfrm>
            <a:off x="524256" y="4767072"/>
            <a:ext cx="6594189" cy="1625210"/>
          </a:xfrm>
        </p:spPr>
        <p:txBody>
          <a:bodyPr>
            <a:normAutofit/>
          </a:bodyPr>
          <a:lstStyle/>
          <a:p>
            <a:pPr algn="r"/>
            <a:r>
              <a:rPr lang="en-CA">
                <a:solidFill>
                  <a:srgbClr val="FFFFFF"/>
                </a:solidFill>
              </a:rPr>
              <a:t>This is what appeals to me with this career…</a:t>
            </a:r>
          </a:p>
        </p:txBody>
      </p:sp>
      <p:sp>
        <p:nvSpPr>
          <p:cNvPr id="3" name="Content Placeholder 2"/>
          <p:cNvSpPr>
            <a:spLocks noGrp="1"/>
          </p:cNvSpPr>
          <p:nvPr>
            <p:ph idx="1"/>
          </p:nvPr>
        </p:nvSpPr>
        <p:spPr>
          <a:xfrm>
            <a:off x="8029319" y="917725"/>
            <a:ext cx="3424739" cy="4852362"/>
          </a:xfrm>
        </p:spPr>
        <p:txBody>
          <a:bodyPr anchor="ctr">
            <a:normAutofit/>
          </a:bodyPr>
          <a:lstStyle/>
          <a:p>
            <a:r>
              <a:rPr lang="en-CA" sz="1700">
                <a:solidFill>
                  <a:srgbClr val="FFFFFF"/>
                </a:solidFill>
              </a:rPr>
              <a:t>This career appeals to me because I am good at working with numbers and I can see my self enjoying it if I decide to work for myself </a:t>
            </a:r>
          </a:p>
          <a:p>
            <a:r>
              <a:rPr lang="en-CA" sz="1700">
                <a:solidFill>
                  <a:srgbClr val="FFFFFF"/>
                </a:solidFill>
              </a:rPr>
              <a:t>Also the amount of money that I could earn if I am an accountant allows me to live a comfortable lifestyle without having to stress about money </a:t>
            </a:r>
          </a:p>
          <a:p>
            <a:r>
              <a:rPr lang="en-CA" sz="1700">
                <a:solidFill>
                  <a:srgbClr val="FFFFFF"/>
                </a:solidFill>
              </a:rPr>
              <a:t>Lastly I think that I would find it fun to create financial plans for company’s which would help them into the future. I would enjoy that because if the plan I created works I would feel very accomplished in knowing that I helped influence it.</a:t>
            </a:r>
          </a:p>
        </p:txBody>
      </p:sp>
    </p:spTree>
    <p:extLst>
      <p:ext uri="{BB962C8B-B14F-4D97-AF65-F5344CB8AC3E}">
        <p14:creationId xmlns:p14="http://schemas.microsoft.com/office/powerpoint/2010/main" val="142703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FF876E7-CF56-422C-AE40-9A9FC199498B}"/>
              </a:ext>
            </a:extLst>
          </p:cNvPr>
          <p:cNvPicPr>
            <a:picLocks noChangeAspect="1"/>
          </p:cNvPicPr>
          <p:nvPr/>
        </p:nvPicPr>
        <p:blipFill rotWithShape="1">
          <a:blip r:embed="rId2">
            <a:extLst>
              <a:ext uri="{28A0092B-C50C-407E-A947-70E740481C1C}">
                <a14:useLocalDpi xmlns:a14="http://schemas.microsoft.com/office/drawing/2010/main" val="0"/>
              </a:ext>
            </a:extLst>
          </a:blip>
          <a:srcRect l="3902" r="404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CA" sz="3700"/>
              <a:t>These are some things I find less appealing about this career…</a:t>
            </a:r>
          </a:p>
        </p:txBody>
      </p:sp>
      <p:sp>
        <p:nvSpPr>
          <p:cNvPr id="3" name="Content Placeholder 2"/>
          <p:cNvSpPr>
            <a:spLocks noGrp="1"/>
          </p:cNvSpPr>
          <p:nvPr>
            <p:ph idx="1"/>
          </p:nvPr>
        </p:nvSpPr>
        <p:spPr>
          <a:xfrm>
            <a:off x="655321" y="2575034"/>
            <a:ext cx="5120113" cy="3462228"/>
          </a:xfrm>
        </p:spPr>
        <p:txBody>
          <a:bodyPr>
            <a:normAutofit/>
          </a:bodyPr>
          <a:lstStyle/>
          <a:p>
            <a:r>
              <a:rPr lang="en-CA" sz="1800"/>
              <a:t>The thing that I find less appealing about this job is that even though I enjoy working with numbers it would become very repetitive having to work for hours on end doing the exact same task</a:t>
            </a:r>
          </a:p>
          <a:p>
            <a:r>
              <a:rPr lang="en-CA" sz="1800"/>
              <a:t>Another thing that isn’t very appealing about this job is that if a do turn out to work for myself I would have to work many more hours  than if I were to be employed by an accounting firm </a:t>
            </a:r>
          </a:p>
          <a:p>
            <a:endParaRPr lang="en-CA" sz="1800"/>
          </a:p>
          <a:p>
            <a:pPr marL="0" indent="0">
              <a:buNone/>
            </a:pPr>
            <a:endParaRPr lang="en-CA" sz="1800"/>
          </a:p>
          <a:p>
            <a:endParaRPr lang="en-CA" sz="1800"/>
          </a:p>
        </p:txBody>
      </p:sp>
    </p:spTree>
    <p:extLst>
      <p:ext uri="{BB962C8B-B14F-4D97-AF65-F5344CB8AC3E}">
        <p14:creationId xmlns:p14="http://schemas.microsoft.com/office/powerpoint/2010/main" val="344417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35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B28FCD6-D99F-48DC-9218-74AA830EEB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199" r="3880"/>
          <a:stretch/>
        </p:blipFill>
        <p:spPr>
          <a:xfrm>
            <a:off x="327547" y="321733"/>
            <a:ext cx="7058306" cy="4107392"/>
          </a:xfrm>
          <a:prstGeom prst="rect">
            <a:avLst/>
          </a:prstGeom>
        </p:spPr>
      </p:pic>
      <p:sp>
        <p:nvSpPr>
          <p:cNvPr id="2" name="Title 1"/>
          <p:cNvSpPr>
            <a:spLocks noGrp="1"/>
          </p:cNvSpPr>
          <p:nvPr>
            <p:ph type="title"/>
          </p:nvPr>
        </p:nvSpPr>
        <p:spPr>
          <a:xfrm>
            <a:off x="524256" y="4767072"/>
            <a:ext cx="6594189" cy="1625210"/>
          </a:xfrm>
        </p:spPr>
        <p:txBody>
          <a:bodyPr>
            <a:normAutofit/>
          </a:bodyPr>
          <a:lstStyle/>
          <a:p>
            <a:pPr algn="r"/>
            <a:r>
              <a:rPr lang="en-CA">
                <a:solidFill>
                  <a:srgbClr val="FFFFFF"/>
                </a:solidFill>
              </a:rPr>
              <a:t>Potential obstacles to getting this career</a:t>
            </a:r>
          </a:p>
        </p:txBody>
      </p:sp>
      <p:sp>
        <p:nvSpPr>
          <p:cNvPr id="3" name="Content Placeholder 2"/>
          <p:cNvSpPr>
            <a:spLocks noGrp="1"/>
          </p:cNvSpPr>
          <p:nvPr>
            <p:ph idx="1"/>
          </p:nvPr>
        </p:nvSpPr>
        <p:spPr>
          <a:xfrm>
            <a:off x="8029319" y="917725"/>
            <a:ext cx="3424739" cy="4852362"/>
          </a:xfrm>
        </p:spPr>
        <p:txBody>
          <a:bodyPr numCol="2" anchor="ctr">
            <a:normAutofit lnSpcReduction="10000"/>
          </a:bodyPr>
          <a:lstStyle/>
          <a:p>
            <a:r>
              <a:rPr lang="en-CA" sz="1900" dirty="0">
                <a:solidFill>
                  <a:srgbClr val="FFFFFF"/>
                </a:solidFill>
              </a:rPr>
              <a:t>The possible obstacles:</a:t>
            </a:r>
          </a:p>
          <a:p>
            <a:pPr marL="0" indent="0">
              <a:buNone/>
            </a:pPr>
            <a:endParaRPr lang="en-CA" sz="1900" dirty="0">
              <a:solidFill>
                <a:srgbClr val="FFFFFF"/>
              </a:solidFill>
            </a:endParaRPr>
          </a:p>
          <a:p>
            <a:r>
              <a:rPr lang="en-CA" sz="1900" dirty="0">
                <a:solidFill>
                  <a:srgbClr val="FFFFFF"/>
                </a:solidFill>
              </a:rPr>
              <a:t>Not doing well enough in school </a:t>
            </a:r>
          </a:p>
          <a:p>
            <a:endParaRPr lang="en-CA" sz="1900" dirty="0">
              <a:solidFill>
                <a:srgbClr val="FFFFFF"/>
              </a:solidFill>
            </a:endParaRPr>
          </a:p>
          <a:p>
            <a:pPr marL="0" indent="0">
              <a:buNone/>
            </a:pPr>
            <a:endParaRPr lang="en-CA" sz="1900" dirty="0">
              <a:solidFill>
                <a:srgbClr val="FFFFFF"/>
              </a:solidFill>
            </a:endParaRPr>
          </a:p>
          <a:p>
            <a:r>
              <a:rPr lang="en-CA" sz="1900" dirty="0">
                <a:solidFill>
                  <a:srgbClr val="FFFFFF"/>
                </a:solidFill>
              </a:rPr>
              <a:t>Not being able to pay for the expensive schooling</a:t>
            </a:r>
          </a:p>
          <a:p>
            <a:endParaRPr lang="en-CA" sz="1900" dirty="0">
              <a:solidFill>
                <a:srgbClr val="FFFFFF"/>
              </a:solidFill>
            </a:endParaRPr>
          </a:p>
          <a:p>
            <a:endParaRPr lang="en-CA" sz="1900" dirty="0">
              <a:solidFill>
                <a:srgbClr val="FFFFFF"/>
              </a:solidFill>
            </a:endParaRPr>
          </a:p>
          <a:p>
            <a:pPr marL="0" indent="0">
              <a:buNone/>
            </a:pPr>
            <a:endParaRPr lang="en-CA" sz="1900" dirty="0">
              <a:solidFill>
                <a:srgbClr val="FFFFFF"/>
              </a:solidFill>
            </a:endParaRPr>
          </a:p>
          <a:p>
            <a:r>
              <a:rPr lang="en-CA" sz="1900" dirty="0">
                <a:solidFill>
                  <a:srgbClr val="FFFFFF"/>
                </a:solidFill>
              </a:rPr>
              <a:t>My plan to overcome them:</a:t>
            </a:r>
          </a:p>
          <a:p>
            <a:r>
              <a:rPr lang="en-CA" sz="1900" dirty="0">
                <a:solidFill>
                  <a:srgbClr val="FFFFFF"/>
                </a:solidFill>
              </a:rPr>
              <a:t>Make sure to study hard and prioritize it over socializing with friends </a:t>
            </a:r>
          </a:p>
          <a:p>
            <a:r>
              <a:rPr lang="en-CA" sz="1900" dirty="0">
                <a:solidFill>
                  <a:srgbClr val="FFFFFF"/>
                </a:solidFill>
              </a:rPr>
              <a:t>Take a year of to work so that I can save enough money to pay for my tuition </a:t>
            </a:r>
          </a:p>
        </p:txBody>
      </p:sp>
    </p:spTree>
    <p:extLst>
      <p:ext uri="{BB962C8B-B14F-4D97-AF65-F5344CB8AC3E}">
        <p14:creationId xmlns:p14="http://schemas.microsoft.com/office/powerpoint/2010/main" val="331970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72D60A-8B4B-41B1-A551-30C6DD3401C6}"/>
              </a:ext>
            </a:extLst>
          </p:cNvPr>
          <p:cNvPicPr>
            <a:picLocks noChangeAspect="1"/>
          </p:cNvPicPr>
          <p:nvPr/>
        </p:nvPicPr>
        <p:blipFill rotWithShape="1">
          <a:blip r:embed="rId2">
            <a:extLst>
              <a:ext uri="{28A0092B-C50C-407E-A947-70E740481C1C}">
                <a14:useLocalDpi xmlns:a14="http://schemas.microsoft.com/office/drawing/2010/main" val="0"/>
              </a:ext>
            </a:extLst>
          </a:blip>
          <a:srcRect l="21331" r="2619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CA" sz="3700"/>
              <a:t>Potential obstacles to being successful within this career</a:t>
            </a:r>
          </a:p>
        </p:txBody>
      </p:sp>
      <p:sp>
        <p:nvSpPr>
          <p:cNvPr id="3" name="Content Placeholder 2"/>
          <p:cNvSpPr>
            <a:spLocks noGrp="1"/>
          </p:cNvSpPr>
          <p:nvPr>
            <p:ph idx="1"/>
          </p:nvPr>
        </p:nvSpPr>
        <p:spPr>
          <a:xfrm>
            <a:off x="655321" y="2575034"/>
            <a:ext cx="5120113" cy="3462228"/>
          </a:xfrm>
        </p:spPr>
        <p:txBody>
          <a:bodyPr numCol="2">
            <a:normAutofit fontScale="92500" lnSpcReduction="10000"/>
          </a:bodyPr>
          <a:lstStyle/>
          <a:p>
            <a:r>
              <a:rPr lang="en-CA" sz="1800" dirty="0"/>
              <a:t>The possible obstacles:</a:t>
            </a:r>
          </a:p>
          <a:p>
            <a:pPr marL="0" indent="0">
              <a:buNone/>
            </a:pPr>
            <a:endParaRPr lang="en-CA" sz="1800" dirty="0"/>
          </a:p>
          <a:p>
            <a:r>
              <a:rPr lang="en-CA" sz="1800" dirty="0"/>
              <a:t>Not working hard enough to do better than the people I am competing with </a:t>
            </a:r>
          </a:p>
          <a:p>
            <a:r>
              <a:rPr lang="en-CA" sz="1800" dirty="0"/>
              <a:t>Getting to comfortable with the position that I an in</a:t>
            </a:r>
          </a:p>
          <a:p>
            <a:endParaRPr lang="en-CA" sz="1800" dirty="0"/>
          </a:p>
          <a:p>
            <a:endParaRPr lang="en-CA" sz="1800" dirty="0"/>
          </a:p>
          <a:p>
            <a:pPr marL="0" indent="0">
              <a:buNone/>
            </a:pPr>
            <a:endParaRPr lang="en-CA" sz="1800" dirty="0"/>
          </a:p>
          <a:p>
            <a:r>
              <a:rPr lang="en-CA" sz="1800" dirty="0"/>
              <a:t>My plan to overcome them:</a:t>
            </a:r>
          </a:p>
          <a:p>
            <a:r>
              <a:rPr lang="en-CA" sz="1800" dirty="0"/>
              <a:t>Always make sure to be on time and get my assigned work done ahead of when it should be done </a:t>
            </a:r>
          </a:p>
          <a:p>
            <a:r>
              <a:rPr lang="en-CA" sz="1800" dirty="0"/>
              <a:t>Set goals that I want to achieve by he end of each year and if I achieve them I can reward myself </a:t>
            </a:r>
          </a:p>
          <a:p>
            <a:pPr marL="0" indent="0">
              <a:buNone/>
            </a:pPr>
            <a:endParaRPr lang="en-CA" sz="1800" dirty="0"/>
          </a:p>
        </p:txBody>
      </p:sp>
    </p:spTree>
    <p:extLst>
      <p:ext uri="{BB962C8B-B14F-4D97-AF65-F5344CB8AC3E}">
        <p14:creationId xmlns:p14="http://schemas.microsoft.com/office/powerpoint/2010/main" val="186674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2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6D53646-8711-44CA-88A0-AA16E3092D18}"/>
              </a:ext>
            </a:extLst>
          </p:cNvPr>
          <p:cNvPicPr>
            <a:picLocks noChangeAspect="1"/>
          </p:cNvPicPr>
          <p:nvPr/>
        </p:nvPicPr>
        <p:blipFill rotWithShape="1">
          <a:blip r:embed="rId2">
            <a:extLst>
              <a:ext uri="{28A0092B-C50C-407E-A947-70E740481C1C}">
                <a14:useLocalDpi xmlns:a14="http://schemas.microsoft.com/office/drawing/2010/main" val="0"/>
              </a:ext>
            </a:extLst>
          </a:blip>
          <a:srcRect t="15215" r="-2" b="-2"/>
          <a:stretch/>
        </p:blipFill>
        <p:spPr>
          <a:xfrm>
            <a:off x="327547" y="321733"/>
            <a:ext cx="7058306" cy="4107392"/>
          </a:xfrm>
          <a:prstGeom prst="rect">
            <a:avLst/>
          </a:prstGeom>
        </p:spPr>
      </p:pic>
      <p:sp>
        <p:nvSpPr>
          <p:cNvPr id="2" name="Title 1"/>
          <p:cNvSpPr>
            <a:spLocks noGrp="1"/>
          </p:cNvSpPr>
          <p:nvPr>
            <p:ph type="title"/>
          </p:nvPr>
        </p:nvSpPr>
        <p:spPr>
          <a:xfrm>
            <a:off x="524256" y="4767072"/>
            <a:ext cx="6594189" cy="1625210"/>
          </a:xfrm>
        </p:spPr>
        <p:txBody>
          <a:bodyPr>
            <a:normAutofit/>
          </a:bodyPr>
          <a:lstStyle/>
          <a:p>
            <a:pPr algn="r"/>
            <a:r>
              <a:rPr lang="en-CA">
                <a:solidFill>
                  <a:srgbClr val="FFFFFF"/>
                </a:solidFill>
              </a:rPr>
              <a:t>The training/education required for my career is:</a:t>
            </a:r>
          </a:p>
        </p:txBody>
      </p:sp>
      <p:sp>
        <p:nvSpPr>
          <p:cNvPr id="3" name="Content Placeholder 2"/>
          <p:cNvSpPr>
            <a:spLocks noGrp="1"/>
          </p:cNvSpPr>
          <p:nvPr>
            <p:ph idx="1"/>
          </p:nvPr>
        </p:nvSpPr>
        <p:spPr>
          <a:xfrm>
            <a:off x="8029319" y="917725"/>
            <a:ext cx="3424739" cy="4852362"/>
          </a:xfrm>
        </p:spPr>
        <p:txBody>
          <a:bodyPr anchor="ctr">
            <a:normAutofit/>
          </a:bodyPr>
          <a:lstStyle/>
          <a:p>
            <a:r>
              <a:rPr lang="en-CA" sz="2000">
                <a:solidFill>
                  <a:srgbClr val="FFFFFF"/>
                </a:solidFill>
              </a:rPr>
              <a:t>Chartered accountants are required to have a university degree along with 30 months of on the job training and a completion of a professional training program approved by the province institute of chartered accountants </a:t>
            </a:r>
          </a:p>
        </p:txBody>
      </p:sp>
    </p:spTree>
    <p:extLst>
      <p:ext uri="{BB962C8B-B14F-4D97-AF65-F5344CB8AC3E}">
        <p14:creationId xmlns:p14="http://schemas.microsoft.com/office/powerpoint/2010/main" val="3696128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douglas college">
            <a:extLst>
              <a:ext uri="{FF2B5EF4-FFF2-40B4-BE49-F238E27FC236}">
                <a16:creationId xmlns:a16="http://schemas.microsoft.com/office/drawing/2014/main" id="{C5931A36-D39B-40EC-B7C8-6352295EE2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2" t="-55" r="64648"/>
          <a:stretch/>
        </p:blipFill>
        <p:spPr bwMode="auto">
          <a:xfrm>
            <a:off x="4996071" y="1825625"/>
            <a:ext cx="5698434"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1325563"/>
          </a:xfrm>
        </p:spPr>
        <p:txBody>
          <a:bodyPr>
            <a:normAutofit/>
          </a:bodyPr>
          <a:lstStyle/>
          <a:p>
            <a:r>
              <a:rPr lang="en-CA" dirty="0"/>
              <a:t>I intend to go to Douglas college for this career</a:t>
            </a:r>
          </a:p>
        </p:txBody>
      </p:sp>
      <p:sp>
        <p:nvSpPr>
          <p:cNvPr id="3" name="Content Placeholder 2"/>
          <p:cNvSpPr>
            <a:spLocks noGrp="1"/>
          </p:cNvSpPr>
          <p:nvPr>
            <p:ph idx="1"/>
          </p:nvPr>
        </p:nvSpPr>
        <p:spPr>
          <a:xfrm>
            <a:off x="838200" y="1825625"/>
            <a:ext cx="3797807" cy="4351338"/>
          </a:xfrm>
        </p:spPr>
        <p:txBody>
          <a:bodyPr>
            <a:normAutofit/>
          </a:bodyPr>
          <a:lstStyle/>
          <a:p>
            <a:r>
              <a:rPr lang="en-CA" sz="2000" dirty="0"/>
              <a:t>It is located in coquitlam, British Columbia </a:t>
            </a:r>
          </a:p>
          <a:p>
            <a:r>
              <a:rPr lang="en-CA" sz="2000" dirty="0"/>
              <a:t>The program that I will be taking is Bachelor of Business Administration - Accounting</a:t>
            </a:r>
          </a:p>
          <a:p>
            <a:r>
              <a:rPr lang="en-CA" sz="2000" dirty="0"/>
              <a:t>The length of this program is 4 years </a:t>
            </a:r>
          </a:p>
          <a:p>
            <a:r>
              <a:rPr lang="en-CA" sz="2000" dirty="0"/>
              <a:t>When I complete this program I will receive a Bachelor of Business Administration diploma </a:t>
            </a:r>
          </a:p>
          <a:p>
            <a:r>
              <a:rPr lang="en-CA" sz="2000" dirty="0"/>
              <a:t>The only education that is required is the completion of high school   </a:t>
            </a:r>
          </a:p>
        </p:txBody>
      </p:sp>
    </p:spTree>
    <p:extLst>
      <p:ext uri="{BB962C8B-B14F-4D97-AF65-F5344CB8AC3E}">
        <p14:creationId xmlns:p14="http://schemas.microsoft.com/office/powerpoint/2010/main" val="372615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douglas college">
            <a:extLst>
              <a:ext uri="{FF2B5EF4-FFF2-40B4-BE49-F238E27FC236}">
                <a16:creationId xmlns:a16="http://schemas.microsoft.com/office/drawing/2014/main" id="{16AFFE04-EE1A-4FD3-95AA-DD7460EBF9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4" r="1826" b="-2"/>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ouglas college">
            <a:extLst>
              <a:ext uri="{FF2B5EF4-FFF2-40B4-BE49-F238E27FC236}">
                <a16:creationId xmlns:a16="http://schemas.microsoft.com/office/drawing/2014/main" id="{22DAD579-CFF4-46C2-AF08-CF370EED67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70" r="1" b="1"/>
          <a:stretch/>
        </p:blipFill>
        <p:spPr bwMode="auto">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B3DA-AEF0-428A-A317-C42827E6C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A06AD8B-0227-4FF6-AEB4-C66C5A5398C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DFACEB2-7564-4FB9-B739-C2CE339BA3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574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061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94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Image result for requirements">
            <a:extLst>
              <a:ext uri="{FF2B5EF4-FFF2-40B4-BE49-F238E27FC236}">
                <a16:creationId xmlns:a16="http://schemas.microsoft.com/office/drawing/2014/main" id="{F9E1E6E1-1E19-4B3F-BFA2-4C2CB9DEF8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299"/>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4256" y="4767072"/>
            <a:ext cx="6594189" cy="1625210"/>
          </a:xfrm>
        </p:spPr>
        <p:txBody>
          <a:bodyPr>
            <a:normAutofit/>
          </a:bodyPr>
          <a:lstStyle/>
          <a:p>
            <a:pPr algn="r"/>
            <a:r>
              <a:rPr lang="en-CA">
                <a:solidFill>
                  <a:srgbClr val="FFFFFF"/>
                </a:solidFill>
              </a:rPr>
              <a:t>High school courses required</a:t>
            </a:r>
          </a:p>
        </p:txBody>
      </p:sp>
      <p:sp>
        <p:nvSpPr>
          <p:cNvPr id="3" name="Content Placeholder 2"/>
          <p:cNvSpPr>
            <a:spLocks noGrp="1"/>
          </p:cNvSpPr>
          <p:nvPr>
            <p:ph idx="1"/>
          </p:nvPr>
        </p:nvSpPr>
        <p:spPr>
          <a:xfrm>
            <a:off x="7726017" y="917725"/>
            <a:ext cx="3949148" cy="4852362"/>
          </a:xfrm>
        </p:spPr>
        <p:txBody>
          <a:bodyPr numCol="2" anchor="ctr">
            <a:normAutofit/>
          </a:bodyPr>
          <a:lstStyle/>
          <a:p>
            <a:r>
              <a:rPr lang="en-CA" sz="2000" dirty="0">
                <a:solidFill>
                  <a:srgbClr val="FFFFFF"/>
                </a:solidFill>
              </a:rPr>
              <a:t>Grade 11 courses:</a:t>
            </a:r>
          </a:p>
          <a:p>
            <a:endParaRPr lang="en-CA" sz="2000" dirty="0">
              <a:solidFill>
                <a:srgbClr val="FFFFFF"/>
              </a:solidFill>
            </a:endParaRPr>
          </a:p>
          <a:p>
            <a:r>
              <a:rPr lang="en-CA" sz="2000" dirty="0">
                <a:solidFill>
                  <a:srgbClr val="FFFFFF"/>
                </a:solidFill>
              </a:rPr>
              <a:t>Pre-calculus 11</a:t>
            </a:r>
          </a:p>
          <a:p>
            <a:endParaRPr lang="en-CA" sz="2000" dirty="0">
              <a:solidFill>
                <a:srgbClr val="FFFFFF"/>
              </a:solidFill>
            </a:endParaRPr>
          </a:p>
          <a:p>
            <a:r>
              <a:rPr lang="en-CA" sz="2000" dirty="0">
                <a:solidFill>
                  <a:srgbClr val="FFFFFF"/>
                </a:solidFill>
              </a:rPr>
              <a:t>Grade 12 courses:</a:t>
            </a:r>
          </a:p>
          <a:p>
            <a:pPr marL="0" indent="0">
              <a:buNone/>
            </a:pPr>
            <a:endParaRPr lang="en-CA" sz="2000" dirty="0">
              <a:solidFill>
                <a:srgbClr val="FFFFFF"/>
              </a:solidFill>
            </a:endParaRPr>
          </a:p>
          <a:p>
            <a:r>
              <a:rPr lang="en-CA" sz="2000" dirty="0">
                <a:solidFill>
                  <a:srgbClr val="FFFFFF"/>
                </a:solidFill>
              </a:rPr>
              <a:t> English 12</a:t>
            </a:r>
          </a:p>
          <a:p>
            <a:endParaRPr lang="en-CA" sz="2000" dirty="0">
              <a:solidFill>
                <a:srgbClr val="FFFFFF"/>
              </a:solidFill>
            </a:endParaRPr>
          </a:p>
          <a:p>
            <a:endParaRPr lang="en-CA" sz="2000" dirty="0">
              <a:solidFill>
                <a:srgbClr val="FFFFFF"/>
              </a:solidFill>
            </a:endParaRPr>
          </a:p>
          <a:p>
            <a:pPr marL="0" indent="0">
              <a:buNone/>
            </a:pPr>
            <a:endParaRPr lang="en-CA" sz="2000" dirty="0">
              <a:solidFill>
                <a:srgbClr val="FFFFFF"/>
              </a:solidFill>
            </a:endParaRPr>
          </a:p>
          <a:p>
            <a:r>
              <a:rPr lang="en-CA" sz="2000" dirty="0">
                <a:solidFill>
                  <a:srgbClr val="FFFFFF"/>
                </a:solidFill>
              </a:rPr>
              <a:t>A minimum of 60% is required in all prerequisite courses </a:t>
            </a:r>
          </a:p>
        </p:txBody>
      </p:sp>
    </p:spTree>
    <p:extLst>
      <p:ext uri="{BB962C8B-B14F-4D97-AF65-F5344CB8AC3E}">
        <p14:creationId xmlns:p14="http://schemas.microsoft.com/office/powerpoint/2010/main" val="58118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F5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Image result for douglas college">
            <a:extLst>
              <a:ext uri="{FF2B5EF4-FFF2-40B4-BE49-F238E27FC236}">
                <a16:creationId xmlns:a16="http://schemas.microsoft.com/office/drawing/2014/main" id="{3DF23C2A-1C89-4886-A4C6-8783DBA803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95" r="1" b="5899"/>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029319" y="917725"/>
            <a:ext cx="3424739" cy="4852362"/>
          </a:xfrm>
        </p:spPr>
        <p:txBody>
          <a:bodyPr anchor="ctr">
            <a:normAutofit/>
          </a:bodyPr>
          <a:lstStyle/>
          <a:p>
            <a:r>
              <a:rPr lang="en-CA" sz="2000">
                <a:solidFill>
                  <a:srgbClr val="FFFFFF"/>
                </a:solidFill>
              </a:rPr>
              <a:t>Admission requirements: A minimum of 60% is required in all prerequisite courses </a:t>
            </a:r>
          </a:p>
          <a:p>
            <a:pPr marL="0" indent="0">
              <a:buNone/>
            </a:pPr>
            <a:endParaRPr lang="en-CA" sz="2000">
              <a:solidFill>
                <a:srgbClr val="FFFFFF"/>
              </a:solidFill>
            </a:endParaRPr>
          </a:p>
          <a:p>
            <a:r>
              <a:rPr lang="en-CA" sz="2000">
                <a:solidFill>
                  <a:srgbClr val="FFFFFF"/>
                </a:solidFill>
              </a:rPr>
              <a:t>They are known for the amazing accommodations they have for people who have disabilities and that they provide the support they might need</a:t>
            </a:r>
          </a:p>
          <a:p>
            <a:r>
              <a:rPr lang="en-CA" sz="2000">
                <a:solidFill>
                  <a:srgbClr val="FFFFFF"/>
                </a:solidFill>
              </a:rPr>
              <a:t>The reason why I decided that I want to go study at Douglas college is because it is close by so I do not have to pay for room and board </a:t>
            </a:r>
          </a:p>
        </p:txBody>
      </p:sp>
    </p:spTree>
    <p:extLst>
      <p:ext uri="{BB962C8B-B14F-4D97-AF65-F5344CB8AC3E}">
        <p14:creationId xmlns:p14="http://schemas.microsoft.com/office/powerpoint/2010/main" val="3842893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968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 result for financial plan">
            <a:extLst>
              <a:ext uri="{FF2B5EF4-FFF2-40B4-BE49-F238E27FC236}">
                <a16:creationId xmlns:a16="http://schemas.microsoft.com/office/drawing/2014/main" id="{77EF98E0-C139-4254-B263-37100979EA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34" r="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4256" y="4767072"/>
            <a:ext cx="6594189" cy="1625210"/>
          </a:xfrm>
        </p:spPr>
        <p:txBody>
          <a:bodyPr>
            <a:normAutofit/>
          </a:bodyPr>
          <a:lstStyle/>
          <a:p>
            <a:pPr algn="r"/>
            <a:r>
              <a:rPr lang="en-CA">
                <a:solidFill>
                  <a:srgbClr val="FFFFFF"/>
                </a:solidFill>
              </a:rPr>
              <a:t>Financial Plan</a:t>
            </a:r>
          </a:p>
        </p:txBody>
      </p:sp>
      <p:sp>
        <p:nvSpPr>
          <p:cNvPr id="3" name="Content Placeholder 2"/>
          <p:cNvSpPr>
            <a:spLocks noGrp="1"/>
          </p:cNvSpPr>
          <p:nvPr>
            <p:ph idx="1"/>
          </p:nvPr>
        </p:nvSpPr>
        <p:spPr>
          <a:xfrm>
            <a:off x="8029319" y="917725"/>
            <a:ext cx="3424739" cy="4852362"/>
          </a:xfrm>
        </p:spPr>
        <p:txBody>
          <a:bodyPr anchor="ctr">
            <a:normAutofit/>
          </a:bodyPr>
          <a:lstStyle/>
          <a:p>
            <a:r>
              <a:rPr lang="en-CA" sz="1400">
                <a:solidFill>
                  <a:srgbClr val="FFFFFF"/>
                </a:solidFill>
              </a:rPr>
              <a:t>Total cost of this program is $22, 714.4 </a:t>
            </a:r>
          </a:p>
          <a:p>
            <a:r>
              <a:rPr lang="en-CA" sz="1400">
                <a:solidFill>
                  <a:srgbClr val="FFFFFF"/>
                </a:solidFill>
              </a:rPr>
              <a:t>I am going to pay for my program:</a:t>
            </a:r>
          </a:p>
          <a:p>
            <a:pPr lvl="1"/>
            <a:r>
              <a:rPr lang="en-CA" sz="1400">
                <a:solidFill>
                  <a:srgbClr val="FFFFFF"/>
                </a:solidFill>
              </a:rPr>
              <a:t>In grade 12 I will apply for as many bursaries that I can effectively manage at one time so that I can get as much of my tuition covered as possible, My parents have also agreed to pay for half of my education. The rest I am currently saving for and I will take a year off between high school to work full time and save money to pay for it within a year. I will put that money into a savings account that I may not use freely which is meant for my education. My ultimate goal is to graduate with no student debt. </a:t>
            </a:r>
          </a:p>
        </p:txBody>
      </p:sp>
    </p:spTree>
    <p:extLst>
      <p:ext uri="{BB962C8B-B14F-4D97-AF65-F5344CB8AC3E}">
        <p14:creationId xmlns:p14="http://schemas.microsoft.com/office/powerpoint/2010/main" val="255640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3002" y="365125"/>
            <a:ext cx="10520702" cy="1325563"/>
          </a:xfrm>
        </p:spPr>
        <p:txBody>
          <a:bodyPr>
            <a:normAutofit/>
          </a:bodyPr>
          <a:lstStyle/>
          <a:p>
            <a:r>
              <a:rPr lang="en-CA"/>
              <a:t>My Career Goals</a:t>
            </a:r>
          </a:p>
        </p:txBody>
      </p:sp>
      <p:graphicFrame>
        <p:nvGraphicFramePr>
          <p:cNvPr id="5" name="Content Placeholder 2">
            <a:extLst>
              <a:ext uri="{FF2B5EF4-FFF2-40B4-BE49-F238E27FC236}">
                <a16:creationId xmlns:a16="http://schemas.microsoft.com/office/drawing/2014/main" id="{F613F410-CB42-4E62-9D24-C4D8D7E4DCCF}"/>
              </a:ext>
            </a:extLst>
          </p:cNvPr>
          <p:cNvGraphicFramePr>
            <a:graphicFrameLocks noGrp="1"/>
          </p:cNvGraphicFramePr>
          <p:nvPr>
            <p:ph idx="1"/>
            <p:extLst>
              <p:ext uri="{D42A27DB-BD31-4B8C-83A1-F6EECF244321}">
                <p14:modId xmlns:p14="http://schemas.microsoft.com/office/powerpoint/2010/main" val="4126708502"/>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627293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8" name="Picture 4" descr="Image result for credit analyst">
            <a:extLst>
              <a:ext uri="{FF2B5EF4-FFF2-40B4-BE49-F238E27FC236}">
                <a16:creationId xmlns:a16="http://schemas.microsoft.com/office/drawing/2014/main" id="{CABA4F95-692C-4BFA-8DB4-83C940BF57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74"/>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risk management specialist">
            <a:extLst>
              <a:ext uri="{FF2B5EF4-FFF2-40B4-BE49-F238E27FC236}">
                <a16:creationId xmlns:a16="http://schemas.microsoft.com/office/drawing/2014/main" id="{11347B0C-F361-4991-A32D-C7004132ED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87"/>
          <a:stretch/>
        </p:blipFill>
        <p:spPr bwMode="auto">
          <a:xfrm>
            <a:off x="20" y="10"/>
            <a:ext cx="6095974" cy="425252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EBAD6A72-88E8-42F7-88B9-CAF744536BE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800968E-0A99-46C4-A9B2-6A63AC66F4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a:solidFill>
                  <a:schemeClr val="tx1"/>
                </a:solidFill>
                <a:latin typeface="+mj-lt"/>
                <a:ea typeface="+mj-ea"/>
                <a:cs typeface="+mj-cs"/>
              </a:rPr>
              <a:t>Some related occupations:</a:t>
            </a:r>
          </a:p>
        </p:txBody>
      </p:sp>
      <p:sp>
        <p:nvSpPr>
          <p:cNvPr id="3" name="Content Placeholder 2"/>
          <p:cNvSpPr>
            <a:spLocks noGrp="1"/>
          </p:cNvSpPr>
          <p:nvPr>
            <p:ph idx="1"/>
          </p:nvPr>
        </p:nvSpPr>
        <p:spPr>
          <a:xfrm>
            <a:off x="609600" y="5702709"/>
            <a:ext cx="10923638" cy="521109"/>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Two related occupations are being a risk management specialist, and a credit analyst </a:t>
            </a:r>
          </a:p>
        </p:txBody>
      </p:sp>
    </p:spTree>
    <p:extLst>
      <p:ext uri="{BB962C8B-B14F-4D97-AF65-F5344CB8AC3E}">
        <p14:creationId xmlns:p14="http://schemas.microsoft.com/office/powerpoint/2010/main" val="66333886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Oval 74">
            <a:extLst>
              <a:ext uri="{FF2B5EF4-FFF2-40B4-BE49-F238E27FC236}">
                <a16:creationId xmlns:a16="http://schemas.microsoft.com/office/drawing/2014/main" id="{C99A8FB7-A79B-4BC9-9D56-B79587F6AA3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B23893E2-3349-46D7-A7AA-B9E447957F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B7592FE-10D1-4664-B623-353F47C8DF7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2" name="Picture 4" descr="Image result for accounting">
            <a:extLst>
              <a:ext uri="{FF2B5EF4-FFF2-40B4-BE49-F238E27FC236}">
                <a16:creationId xmlns:a16="http://schemas.microsoft.com/office/drawing/2014/main" id="{8E6CBAC8-3036-4E62-93A5-E1847B7B9B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8" r="37074" b="3"/>
          <a:stretch/>
        </p:blipFill>
        <p:spPr bwMode="auto">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Image result for accounting">
            <a:extLst>
              <a:ext uri="{FF2B5EF4-FFF2-40B4-BE49-F238E27FC236}">
                <a16:creationId xmlns:a16="http://schemas.microsoft.com/office/drawing/2014/main" id="{0212070A-DF6F-40E2-A602-F63DAF66E1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88" r="43683"/>
          <a:stretch/>
        </p:blipFill>
        <p:spPr bwMode="auto">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Image result for accounting">
            <a:extLst>
              <a:ext uri="{FF2B5EF4-FFF2-40B4-BE49-F238E27FC236}">
                <a16:creationId xmlns:a16="http://schemas.microsoft.com/office/drawing/2014/main" id="{F723182E-74BE-4C94-9910-149B8153A2D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05" r="11054" b="5"/>
          <a:stretch/>
        </p:blipFill>
        <p:spPr bwMode="auto">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1098" y="1396289"/>
            <a:ext cx="5712824" cy="1325563"/>
          </a:xfrm>
        </p:spPr>
        <p:txBody>
          <a:bodyPr>
            <a:normAutofit/>
          </a:bodyPr>
          <a:lstStyle/>
          <a:p>
            <a:r>
              <a:rPr lang="en-CA"/>
              <a:t>Accountants are awesome!!!</a:t>
            </a:r>
          </a:p>
        </p:txBody>
      </p:sp>
      <p:sp>
        <p:nvSpPr>
          <p:cNvPr id="3" name="Content Placeholder 2"/>
          <p:cNvSpPr>
            <a:spLocks noGrp="1"/>
          </p:cNvSpPr>
          <p:nvPr>
            <p:ph idx="1"/>
          </p:nvPr>
        </p:nvSpPr>
        <p:spPr>
          <a:xfrm>
            <a:off x="805543" y="2871982"/>
            <a:ext cx="4558309" cy="3181684"/>
          </a:xfrm>
        </p:spPr>
        <p:txBody>
          <a:bodyPr anchor="t">
            <a:normAutofit/>
          </a:bodyPr>
          <a:lstStyle/>
          <a:p>
            <a:r>
              <a:rPr lang="en-CA" sz="1800" dirty="0"/>
              <a:t>Three things that really excite me about this career are helping people make better financial decisions that will help grow their businesses or companies, working on my own time if I am self employed and the skills that I will have could be used on other areas than just accounting </a:t>
            </a:r>
          </a:p>
        </p:txBody>
      </p:sp>
    </p:spTree>
    <p:extLst>
      <p:ext uri="{BB962C8B-B14F-4D97-AF65-F5344CB8AC3E}">
        <p14:creationId xmlns:p14="http://schemas.microsoft.com/office/powerpoint/2010/main" val="69055991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accounting">
            <a:extLst>
              <a:ext uri="{FF2B5EF4-FFF2-40B4-BE49-F238E27FC236}">
                <a16:creationId xmlns:a16="http://schemas.microsoft.com/office/drawing/2014/main" id="{7361A403-4ABD-493D-9DB8-68D0BB90D5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2" b="14168"/>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CA" sz="3600"/>
              <a:t>What is a chartered accountant?</a:t>
            </a:r>
          </a:p>
        </p:txBody>
      </p:sp>
      <p:sp>
        <p:nvSpPr>
          <p:cNvPr id="3" name="Content Placeholder 2"/>
          <p:cNvSpPr>
            <a:spLocks noGrp="1"/>
          </p:cNvSpPr>
          <p:nvPr>
            <p:ph idx="1"/>
          </p:nvPr>
        </p:nvSpPr>
        <p:spPr>
          <a:xfrm>
            <a:off x="525516" y="3417573"/>
            <a:ext cx="4593021" cy="2619839"/>
          </a:xfrm>
        </p:spPr>
        <p:txBody>
          <a:bodyPr anchor="ctr">
            <a:normAutofit/>
          </a:bodyPr>
          <a:lstStyle/>
          <a:p>
            <a:r>
              <a:rPr lang="en-CA" sz="1800"/>
              <a:t>The job of a chartered accountant is to work with their Clients which include corporations, governments, and individuals where they have to work with financial document's which that clients are required to disclose by law </a:t>
            </a:r>
          </a:p>
          <a:p>
            <a:r>
              <a:rPr lang="en-CA" sz="1800"/>
              <a:t>Things that accountants have to do regularly include a wide range of accounting, auditing, tax, and consulting task for their clients. </a:t>
            </a:r>
          </a:p>
          <a:p>
            <a:pPr marL="0" indent="0">
              <a:buNone/>
            </a:pPr>
            <a:endParaRPr lang="en-CA" sz="1800"/>
          </a:p>
        </p:txBody>
      </p:sp>
    </p:spTree>
    <p:extLst>
      <p:ext uri="{BB962C8B-B14F-4D97-AF65-F5344CB8AC3E}">
        <p14:creationId xmlns:p14="http://schemas.microsoft.com/office/powerpoint/2010/main" val="171911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office">
            <a:extLst>
              <a:ext uri="{FF2B5EF4-FFF2-40B4-BE49-F238E27FC236}">
                <a16:creationId xmlns:a16="http://schemas.microsoft.com/office/drawing/2014/main" id="{A5FCE872-664F-47BD-AAEA-7E40B9C28C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9448" y="1913950"/>
            <a:ext cx="4204137" cy="1342754"/>
          </a:xfrm>
        </p:spPr>
        <p:txBody>
          <a:bodyPr>
            <a:normAutofit/>
          </a:bodyPr>
          <a:lstStyle/>
          <a:p>
            <a:pPr algn="ctr"/>
            <a:r>
              <a:rPr lang="en-CA" sz="3600"/>
              <a:t>About my future career</a:t>
            </a:r>
          </a:p>
        </p:txBody>
      </p:sp>
      <p:sp>
        <p:nvSpPr>
          <p:cNvPr id="3" name="Content Placeholder 2"/>
          <p:cNvSpPr>
            <a:spLocks noGrp="1"/>
          </p:cNvSpPr>
          <p:nvPr>
            <p:ph idx="1"/>
          </p:nvPr>
        </p:nvSpPr>
        <p:spPr>
          <a:xfrm>
            <a:off x="525516" y="3417573"/>
            <a:ext cx="4593021" cy="2619839"/>
          </a:xfrm>
        </p:spPr>
        <p:txBody>
          <a:bodyPr anchor="ctr">
            <a:normAutofit/>
          </a:bodyPr>
          <a:lstStyle/>
          <a:p>
            <a:r>
              <a:rPr lang="en-CA" sz="1800"/>
              <a:t>This job can be done from an office if you decide to work for a company or it can also be done at home </a:t>
            </a:r>
          </a:p>
          <a:p>
            <a:r>
              <a:rPr lang="en-CA" sz="1800"/>
              <a:t>The salary range for this job is anywhere from 35k at the low end to 99k at the high end of earning  </a:t>
            </a:r>
          </a:p>
          <a:p>
            <a:r>
              <a:rPr lang="en-CA" sz="1800"/>
              <a:t>The average hours for this job are 9am – 5 pm, with a usual total typical work week of 40 hours </a:t>
            </a:r>
          </a:p>
        </p:txBody>
      </p:sp>
    </p:spTree>
    <p:extLst>
      <p:ext uri="{BB962C8B-B14F-4D97-AF65-F5344CB8AC3E}">
        <p14:creationId xmlns:p14="http://schemas.microsoft.com/office/powerpoint/2010/main" val="66190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Arrow Connector 7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074" name="Picture 2" descr="Image result for fun robot">
            <a:extLst>
              <a:ext uri="{FF2B5EF4-FFF2-40B4-BE49-F238E27FC236}">
                <a16:creationId xmlns:a16="http://schemas.microsoft.com/office/drawing/2014/main" id="{C497F7FB-96DE-43CA-94D3-B769F7913B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59" r="13707"/>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55320" y="365125"/>
            <a:ext cx="5120114" cy="1692794"/>
          </a:xfrm>
        </p:spPr>
        <p:txBody>
          <a:bodyPr>
            <a:normAutofit/>
          </a:bodyPr>
          <a:lstStyle/>
          <a:p>
            <a:r>
              <a:rPr lang="en-CA" sz="3700"/>
              <a:t>My job has a 93.5%  chance of becoming automated</a:t>
            </a:r>
          </a:p>
        </p:txBody>
      </p:sp>
      <p:sp>
        <p:nvSpPr>
          <p:cNvPr id="3" name="Content Placeholder 2"/>
          <p:cNvSpPr>
            <a:spLocks noGrp="1"/>
          </p:cNvSpPr>
          <p:nvPr>
            <p:ph idx="1"/>
          </p:nvPr>
        </p:nvSpPr>
        <p:spPr>
          <a:xfrm>
            <a:off x="655321" y="2575034"/>
            <a:ext cx="5120113" cy="3462228"/>
          </a:xfrm>
        </p:spPr>
        <p:txBody>
          <a:bodyPr>
            <a:normAutofit/>
          </a:bodyPr>
          <a:lstStyle/>
          <a:p>
            <a:r>
              <a:rPr lang="en-CA" sz="1800"/>
              <a:t>Tax planning is a large aspect of accounting that cannot be automated because It requires the accountant to create a plan for the future of their clients in order to pay the least amount of tax possible which is one reason why accounting or at least a portion if it wont become automated </a:t>
            </a:r>
          </a:p>
          <a:p>
            <a:r>
              <a:rPr lang="en-CA" sz="1800"/>
              <a:t>Small business owners require advise from their accountants on managing their business finances which is another reason why it wont become automated </a:t>
            </a:r>
          </a:p>
          <a:p>
            <a:endParaRPr lang="en-CA" sz="1800"/>
          </a:p>
        </p:txBody>
      </p:sp>
    </p:spTree>
    <p:extLst>
      <p:ext uri="{BB962C8B-B14F-4D97-AF65-F5344CB8AC3E}">
        <p14:creationId xmlns:p14="http://schemas.microsoft.com/office/powerpoint/2010/main" val="263885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Freeform: Shape 134">
            <a:extLst>
              <a:ext uri="{FF2B5EF4-FFF2-40B4-BE49-F238E27FC236}">
                <a16:creationId xmlns:a16="http://schemas.microsoft.com/office/drawing/2014/main" id="{40BF962F-4C6F-461E-86F2-C43F56CC93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2E94A4F7-38E4-45EA-8E2E-CE1B5766B4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Image result for skills">
            <a:extLst>
              <a:ext uri="{FF2B5EF4-FFF2-40B4-BE49-F238E27FC236}">
                <a16:creationId xmlns:a16="http://schemas.microsoft.com/office/drawing/2014/main" id="{309CEC65-D8EC-488B-A76E-A4AA4B74C8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11" r="1" b="1"/>
          <a:stretch/>
        </p:blipFill>
        <p:spPr bwMode="auto">
          <a:xfrm>
            <a:off x="6183088" y="2670640"/>
            <a:ext cx="5170711" cy="3008969"/>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139" name="Freeform: Shape 138">
            <a:extLst>
              <a:ext uri="{FF2B5EF4-FFF2-40B4-BE49-F238E27FC236}">
                <a16:creationId xmlns:a16="http://schemas.microsoft.com/office/drawing/2014/main" id="{05C7EBC3-4672-4DAB-81C2-58661FAFAED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a:normAutofit/>
          </a:bodyPr>
          <a:lstStyle/>
          <a:p>
            <a:r>
              <a:rPr lang="en-CA"/>
              <a:t>My compatibility</a:t>
            </a:r>
          </a:p>
        </p:txBody>
      </p:sp>
      <p:sp>
        <p:nvSpPr>
          <p:cNvPr id="3" name="Content Placeholder 2"/>
          <p:cNvSpPr>
            <a:spLocks noGrp="1"/>
          </p:cNvSpPr>
          <p:nvPr>
            <p:ph idx="1"/>
          </p:nvPr>
        </p:nvSpPr>
        <p:spPr>
          <a:xfrm>
            <a:off x="838200" y="2173288"/>
            <a:ext cx="3603171" cy="3639684"/>
          </a:xfrm>
        </p:spPr>
        <p:txBody>
          <a:bodyPr anchor="ctr">
            <a:normAutofit/>
          </a:bodyPr>
          <a:lstStyle/>
          <a:p>
            <a:r>
              <a:rPr lang="en-CA" sz="2000" dirty="0">
                <a:solidFill>
                  <a:srgbClr val="FFFFFF"/>
                </a:solidFill>
              </a:rPr>
              <a:t>I am 85% compatible with this job.</a:t>
            </a:r>
          </a:p>
          <a:p>
            <a:pPr marL="0" indent="0">
              <a:buNone/>
            </a:pPr>
            <a:endParaRPr lang="en-CA" sz="2000" dirty="0">
              <a:solidFill>
                <a:srgbClr val="FFFFFF"/>
              </a:solidFill>
            </a:endParaRPr>
          </a:p>
          <a:p>
            <a:r>
              <a:rPr lang="en-CA" sz="2000" dirty="0">
                <a:solidFill>
                  <a:srgbClr val="FFFFFF"/>
                </a:solidFill>
              </a:rPr>
              <a:t>The skills this job requires are: organization, time management, communication skills, adaptability, </a:t>
            </a:r>
            <a:r>
              <a:rPr lang="en-CA" sz="2000">
                <a:solidFill>
                  <a:srgbClr val="FFFFFF"/>
                </a:solidFill>
              </a:rPr>
              <a:t>analytical skills and math skills </a:t>
            </a:r>
            <a:endParaRPr lang="en-CA" sz="2000" dirty="0">
              <a:solidFill>
                <a:srgbClr val="FFFFFF"/>
              </a:solidFill>
            </a:endParaRPr>
          </a:p>
        </p:txBody>
      </p:sp>
    </p:spTree>
    <p:extLst>
      <p:ext uri="{BB962C8B-B14F-4D97-AF65-F5344CB8AC3E}">
        <p14:creationId xmlns:p14="http://schemas.microsoft.com/office/powerpoint/2010/main" val="299685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11">
            <a:extLst>
              <a:ext uri="{FF2B5EF4-FFF2-40B4-BE49-F238E27FC236}">
                <a16:creationId xmlns:a16="http://schemas.microsoft.com/office/drawing/2014/main" id="{A0BF428C-DA8B-4D99-9930-18F7F91D87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6801" y="1690688"/>
            <a:ext cx="7316944" cy="5167312"/>
          </a:xfrm>
          <a:custGeom>
            <a:avLst/>
            <a:gdLst>
              <a:gd name="connsiteX0" fmla="*/ 0 w 7316944"/>
              <a:gd name="connsiteY0" fmla="*/ 0 h 5167312"/>
              <a:gd name="connsiteX1" fmla="*/ 7316944 w 7316944"/>
              <a:gd name="connsiteY1" fmla="*/ 0 h 5167312"/>
              <a:gd name="connsiteX2" fmla="*/ 7316944 w 7316944"/>
              <a:gd name="connsiteY2" fmla="*/ 5167312 h 5167312"/>
              <a:gd name="connsiteX3" fmla="*/ 472697 w 7316944"/>
              <a:gd name="connsiteY3" fmla="*/ 5167312 h 5167312"/>
              <a:gd name="connsiteX4" fmla="*/ 2866576 w 7316944"/>
              <a:gd name="connsiteY4" fmla="*/ 952 h 5167312"/>
              <a:gd name="connsiteX5" fmla="*/ 0 w 731694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6944" h="5167312">
                <a:moveTo>
                  <a:pt x="0" y="0"/>
                </a:moveTo>
                <a:lnTo>
                  <a:pt x="7316944" y="0"/>
                </a:lnTo>
                <a:lnTo>
                  <a:pt x="7316944" y="5167312"/>
                </a:lnTo>
                <a:lnTo>
                  <a:pt x="472697" y="5167312"/>
                </a:lnTo>
                <a:lnTo>
                  <a:pt x="2866576" y="952"/>
                </a:lnTo>
                <a:lnTo>
                  <a:pt x="0" y="952"/>
                </a:lnTo>
                <a:close/>
              </a:path>
            </a:pathLst>
          </a:custGeom>
          <a:solidFill>
            <a:srgbClr val="A6A6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37">
            <a:extLst>
              <a:ext uri="{FF2B5EF4-FFF2-40B4-BE49-F238E27FC236}">
                <a16:creationId xmlns:a16="http://schemas.microsoft.com/office/drawing/2014/main" id="{A03E2379-8871-408A-95CE-7AAE8FA53AE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746" y="1691164"/>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Image result for doing math">
            <a:extLst>
              <a:ext uri="{FF2B5EF4-FFF2-40B4-BE49-F238E27FC236}">
                <a16:creationId xmlns:a16="http://schemas.microsoft.com/office/drawing/2014/main" id="{C40EBD39-D593-49B0-ACA6-4EBF6A6D0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251" y="1828800"/>
            <a:ext cx="1971604"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Image result for attention to detail">
            <a:extLst>
              <a:ext uri="{FF2B5EF4-FFF2-40B4-BE49-F238E27FC236}">
                <a16:creationId xmlns:a16="http://schemas.microsoft.com/office/drawing/2014/main" id="{D046011B-7654-472B-AE9D-78E853192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01" y="4102100"/>
            <a:ext cx="3840787" cy="2112433"/>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1325563"/>
          </a:xfrm>
        </p:spPr>
        <p:txBody>
          <a:bodyPr>
            <a:normAutofit/>
          </a:bodyPr>
          <a:lstStyle/>
          <a:p>
            <a:r>
              <a:rPr lang="en-CA" dirty="0"/>
              <a:t>Accounting would be great for me because…</a:t>
            </a:r>
          </a:p>
        </p:txBody>
      </p:sp>
      <p:sp>
        <p:nvSpPr>
          <p:cNvPr id="3" name="Content Placeholder 2"/>
          <p:cNvSpPr>
            <a:spLocks noGrp="1"/>
          </p:cNvSpPr>
          <p:nvPr>
            <p:ph idx="1"/>
          </p:nvPr>
        </p:nvSpPr>
        <p:spPr>
          <a:xfrm>
            <a:off x="838200" y="2015406"/>
            <a:ext cx="5097779" cy="4065986"/>
          </a:xfrm>
        </p:spPr>
        <p:txBody>
          <a:bodyPr numCol="1" anchor="t">
            <a:normAutofit/>
          </a:bodyPr>
          <a:lstStyle/>
          <a:p>
            <a:r>
              <a:rPr lang="en-CA" sz="2000" dirty="0">
                <a:solidFill>
                  <a:srgbClr val="FFFFFF"/>
                </a:solidFill>
              </a:rPr>
              <a:t>I already have these skills for this career: In my opinion I think that I already have great attention to detail</a:t>
            </a:r>
          </a:p>
          <a:p>
            <a:r>
              <a:rPr lang="en-CA" sz="2000" dirty="0">
                <a:solidFill>
                  <a:srgbClr val="FFFFFF"/>
                </a:solidFill>
              </a:rPr>
              <a:t> I have fairly good computation skills</a:t>
            </a:r>
          </a:p>
          <a:p>
            <a:r>
              <a:rPr lang="en-CA" sz="2000" dirty="0">
                <a:solidFill>
                  <a:srgbClr val="FFFFFF"/>
                </a:solidFill>
              </a:rPr>
              <a:t>I have a good ability to work with numbers in my head </a:t>
            </a:r>
          </a:p>
          <a:p>
            <a:pPr marL="0" indent="0">
              <a:buNone/>
            </a:pPr>
            <a:endParaRPr lang="en-CA" sz="2000" dirty="0">
              <a:solidFill>
                <a:srgbClr val="FFFFFF"/>
              </a:solidFill>
            </a:endParaRPr>
          </a:p>
          <a:p>
            <a:endParaRPr lang="en-CA" sz="2000" dirty="0">
              <a:solidFill>
                <a:srgbClr val="FFFFFF"/>
              </a:solidFill>
            </a:endParaRPr>
          </a:p>
          <a:p>
            <a:endParaRPr lang="en-CA" sz="2000" dirty="0">
              <a:solidFill>
                <a:srgbClr val="FFFFFF"/>
              </a:solidFill>
            </a:endParaRPr>
          </a:p>
          <a:p>
            <a:endParaRPr lang="en-CA" sz="2000" dirty="0">
              <a:solidFill>
                <a:srgbClr val="FFFFFF"/>
              </a:solidFill>
            </a:endParaRPr>
          </a:p>
          <a:p>
            <a:endParaRPr lang="en-CA" sz="2000" dirty="0">
              <a:solidFill>
                <a:srgbClr val="FFFFFF"/>
              </a:solidFill>
            </a:endParaRPr>
          </a:p>
          <a:p>
            <a:endParaRPr lang="en-CA" sz="2000" dirty="0">
              <a:solidFill>
                <a:srgbClr val="FFFFFF"/>
              </a:solidFill>
            </a:endParaRPr>
          </a:p>
        </p:txBody>
      </p:sp>
    </p:spTree>
    <p:extLst>
      <p:ext uri="{BB962C8B-B14F-4D97-AF65-F5344CB8AC3E}">
        <p14:creationId xmlns:p14="http://schemas.microsoft.com/office/powerpoint/2010/main" val="1083794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CA"/>
              <a:t>I am not quite ready for this career, but I will get there!</a:t>
            </a:r>
          </a:p>
        </p:txBody>
      </p:sp>
      <p:graphicFrame>
        <p:nvGraphicFramePr>
          <p:cNvPr id="5" name="Content Placeholder 2">
            <a:extLst>
              <a:ext uri="{FF2B5EF4-FFF2-40B4-BE49-F238E27FC236}">
                <a16:creationId xmlns:a16="http://schemas.microsoft.com/office/drawing/2014/main" id="{E66D0558-963A-4F4A-A9EC-8BE4F6FEC1B6}"/>
              </a:ext>
            </a:extLst>
          </p:cNvPr>
          <p:cNvGraphicFramePr>
            <a:graphicFrameLocks noGrp="1"/>
          </p:cNvGraphicFramePr>
          <p:nvPr>
            <p:ph idx="1"/>
            <p:extLst>
              <p:ext uri="{D42A27DB-BD31-4B8C-83A1-F6EECF244321}">
                <p14:modId xmlns:p14="http://schemas.microsoft.com/office/powerpoint/2010/main" val="14213807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8838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771728-212F-4F7D-BFA7-A24C6ED7A51B}"/>
              </a:ext>
            </a:extLst>
          </p:cNvPr>
          <p:cNvPicPr>
            <a:picLocks noChangeAspect="1"/>
          </p:cNvPicPr>
          <p:nvPr/>
        </p:nvPicPr>
        <p:blipFill rotWithShape="1">
          <a:blip r:embed="rId2">
            <a:extLst>
              <a:ext uri="{28A0092B-C50C-407E-A947-70E740481C1C}">
                <a14:useLocalDpi xmlns:a14="http://schemas.microsoft.com/office/drawing/2010/main" val="0"/>
              </a:ext>
            </a:extLst>
          </a:blip>
          <a:srcRect r="1334"/>
          <a:stretch/>
        </p:blipFill>
        <p:spPr>
          <a:xfrm>
            <a:off x="-1" y="10"/>
            <a:ext cx="12192000" cy="6857990"/>
          </a:xfrm>
          <a:prstGeom prst="rect">
            <a:avLst/>
          </a:prstGeom>
        </p:spPr>
      </p:pic>
      <p:sp>
        <p:nvSpPr>
          <p:cNvPr id="12"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AutoShape 2" descr="Image result for 3 star">
            <a:extLst>
              <a:ext uri="{FF2B5EF4-FFF2-40B4-BE49-F238E27FC236}">
                <a16:creationId xmlns:a16="http://schemas.microsoft.com/office/drawing/2014/main" id="{9537E4F7-BFBB-4D2B-A4F3-F09FE3CDD5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3 star">
            <a:extLst>
              <a:ext uri="{FF2B5EF4-FFF2-40B4-BE49-F238E27FC236}">
                <a16:creationId xmlns:a16="http://schemas.microsoft.com/office/drawing/2014/main" id="{97C9F4BF-E52B-4162-8243-E0DF3063A29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2" name="Title 1"/>
          <p:cNvSpPr>
            <a:spLocks noGrp="1"/>
          </p:cNvSpPr>
          <p:nvPr>
            <p:ph type="title"/>
          </p:nvPr>
        </p:nvSpPr>
        <p:spPr>
          <a:xfrm>
            <a:off x="709448" y="1913950"/>
            <a:ext cx="4204137" cy="1342754"/>
          </a:xfrm>
        </p:spPr>
        <p:txBody>
          <a:bodyPr>
            <a:normAutofit/>
          </a:bodyPr>
          <a:lstStyle/>
          <a:p>
            <a:pPr algn="ctr"/>
            <a:r>
              <a:rPr lang="en-CA" sz="3600"/>
              <a:t>Job Outlook</a:t>
            </a:r>
          </a:p>
        </p:txBody>
      </p:sp>
      <p:sp>
        <p:nvSpPr>
          <p:cNvPr id="3" name="Content Placeholder 2"/>
          <p:cNvSpPr>
            <a:spLocks noGrp="1"/>
          </p:cNvSpPr>
          <p:nvPr>
            <p:ph idx="1"/>
          </p:nvPr>
        </p:nvSpPr>
        <p:spPr>
          <a:xfrm>
            <a:off x="525516" y="3417573"/>
            <a:ext cx="4593021" cy="2619839"/>
          </a:xfrm>
        </p:spPr>
        <p:txBody>
          <a:bodyPr anchor="ctr">
            <a:normAutofit/>
          </a:bodyPr>
          <a:lstStyle/>
          <a:p>
            <a:r>
              <a:rPr lang="en-CA" sz="1700"/>
              <a:t>In BC, the job outlook is 3 out of 3 stars.</a:t>
            </a:r>
          </a:p>
          <a:p>
            <a:r>
              <a:rPr lang="en-CA" sz="1700"/>
              <a:t>Here are 2 reasons why: The first reason why it has a 3 out of three star rating is because of how well at the high end earing you would earn 99k per year. </a:t>
            </a:r>
          </a:p>
          <a:p>
            <a:r>
              <a:rPr lang="en-CA" sz="1700"/>
              <a:t>The second reason why it has such a good rating is because you can do accounting work from either your home of from an office which makes it very convenient to do and get done.</a:t>
            </a:r>
          </a:p>
          <a:p>
            <a:pPr lvl="1"/>
            <a:endParaRPr lang="en-CA" sz="1700"/>
          </a:p>
        </p:txBody>
      </p:sp>
    </p:spTree>
    <p:extLst>
      <p:ext uri="{BB962C8B-B14F-4D97-AF65-F5344CB8AC3E}">
        <p14:creationId xmlns:p14="http://schemas.microsoft.com/office/powerpoint/2010/main" val="3938909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8723</TotalTime>
  <Words>1285</Words>
  <Application>Microsoft Office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Ruben’s Career Path</vt:lpstr>
      <vt:lpstr>My Career Goals</vt:lpstr>
      <vt:lpstr>What is a chartered accountant?</vt:lpstr>
      <vt:lpstr>About my future career</vt:lpstr>
      <vt:lpstr>My job has a 93.5%  chance of becoming automated</vt:lpstr>
      <vt:lpstr>My compatibility</vt:lpstr>
      <vt:lpstr>Accounting would be great for me because…</vt:lpstr>
      <vt:lpstr>I am not quite ready for this career, but I will get there!</vt:lpstr>
      <vt:lpstr>Job Outlook</vt:lpstr>
      <vt:lpstr>This is what appeals to me with this career…</vt:lpstr>
      <vt:lpstr>These are some things I find less appealing about this career…</vt:lpstr>
      <vt:lpstr>Potential obstacles to getting this career</vt:lpstr>
      <vt:lpstr>Potential obstacles to being successful within this career</vt:lpstr>
      <vt:lpstr>The training/education required for my career is:</vt:lpstr>
      <vt:lpstr>I intend to go to Douglas college for this career</vt:lpstr>
      <vt:lpstr>PowerPoint Presentation</vt:lpstr>
      <vt:lpstr>High school courses required</vt:lpstr>
      <vt:lpstr>PowerPoint Presentation</vt:lpstr>
      <vt:lpstr>Financial Plan</vt:lpstr>
      <vt:lpstr>Some related occupations:</vt:lpstr>
      <vt:lpstr>Accountants are awesome!!!</vt:lpstr>
    </vt:vector>
  </TitlesOfParts>
  <Company>School District 43 Coquitlam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name)’s Career Path</dc:title>
  <dc:creator>Chapell, Adrienne</dc:creator>
  <cp:lastModifiedBy>Ruben grimbeek</cp:lastModifiedBy>
  <cp:revision>46</cp:revision>
  <dcterms:created xsi:type="dcterms:W3CDTF">2016-10-18T14:29:42Z</dcterms:created>
  <dcterms:modified xsi:type="dcterms:W3CDTF">2018-04-18T07:31:23Z</dcterms:modified>
</cp:coreProperties>
</file>